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37"/>
  </p:notesMasterIdLst>
  <p:sldIdLst>
    <p:sldId id="272" r:id="rId3"/>
    <p:sldId id="273" r:id="rId4"/>
    <p:sldId id="392" r:id="rId5"/>
    <p:sldId id="391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7" r:id="rId29"/>
    <p:sldId id="418" r:id="rId30"/>
    <p:sldId id="419" r:id="rId31"/>
    <p:sldId id="420" r:id="rId32"/>
    <p:sldId id="421" r:id="rId33"/>
    <p:sldId id="423" r:id="rId34"/>
    <p:sldId id="422" r:id="rId35"/>
    <p:sldId id="425" r:id="rId3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Oswald" pitchFamily="2" charset="77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Light" panose="020F0302020204030204" pitchFamily="34" charset="0"/>
      <p:regular r:id="rId50"/>
      <p:bold r:id="rId51"/>
      <p:italic r:id="rId52"/>
      <p:boldItalic r:id="rId53"/>
    </p:embeddedFont>
    <p:embeddedFont>
      <p:font typeface="Tahoma" panose="020B0604030504040204" pitchFamily="3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7"/>
    <p:restoredTop sz="94679"/>
  </p:normalViewPr>
  <p:slideViewPr>
    <p:cSldViewPr snapToGrid="0">
      <p:cViewPr varScale="1">
        <p:scale>
          <a:sx n="190" d="100"/>
          <a:sy n="190" d="100"/>
        </p:scale>
        <p:origin x="200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43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20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13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331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586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86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407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57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031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508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8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809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556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157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283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894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302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659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106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939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2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16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675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36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746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558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23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04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998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7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76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33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739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12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dea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2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deas">
  <p:cSld name="CUSTOM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al Idea">
  <p:cSld name="CUSTOM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per Card">
  <p:cSld name="CUSTOM_2"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 descr="KinM98rr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450" y="1101425"/>
            <a:ext cx="6784150" cy="29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359335" y="1236350"/>
            <a:ext cx="64557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359326" y="1528736"/>
            <a:ext cx="6455700" cy="22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endar">
  <p:cSld name="CUSTOM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8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2" name="Google Shape;72;p18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" name="Google Shape;73;p18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" name="Google Shape;74;p18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5" name="Google Shape;75;p18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6" name="Google Shape;76;p18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8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ller Source">
  <p:cSld name="TITLE_ONL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username = input()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username == "service":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cmd_code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cmd_code == 7: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crash()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"Unknown command".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passcode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passcode &lt; 10000: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 "Invalid passcode!"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auth(username, passcode)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"Exiting..."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oi source">
  <p:cSld name="TITLE_ONLY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def atoi(s):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n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for c in s: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if   c == '0': n = n*10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'1': n = n*10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'2': n = n*10 + 2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'3': n = n*10 + 3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'4': n = n*10 + 4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'5': n = n*10 + 5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'6': n = n*10 + 6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'7': n = n*10 + 7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'8': n = n*10 + 8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'9': n = n*10 + 9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else: break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return 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alysis Options">
  <p:cSld name="TITLE_AND_TWO_COLUMNS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1"/>
          <p:cNvSpPr txBox="1"/>
          <p:nvPr/>
        </p:nvSpPr>
        <p:spPr>
          <a:xfrm>
            <a:off x="2508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hold about the program?</a:t>
            </a:r>
            <a:br>
              <a:rPr lang="en" sz="1800"/>
            </a:b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 Properties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Absence of Crashes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 Safety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Efficiency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Memory Safety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Information Disclosure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Authentication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21"/>
          <p:cNvSpPr txBox="1"/>
          <p:nvPr/>
        </p:nvSpPr>
        <p:spPr>
          <a:xfrm>
            <a:off x="60636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Technique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will we achieve the goal?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Manual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Symbolic Execution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 Interpretation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Fuzzing</a:t>
            </a:r>
            <a:endParaRPr sz="1800"/>
          </a:p>
        </p:txBody>
      </p:sp>
      <p:sp>
        <p:nvSpPr>
          <p:cNvPr id="100" name="Google Shape;100;p21"/>
          <p:cNvSpPr txBox="1"/>
          <p:nvPr/>
        </p:nvSpPr>
        <p:spPr>
          <a:xfrm>
            <a:off x="3157350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do we want to achieve regarding the specification?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Verification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</a:t>
            </a:r>
            <a:endParaRPr sz="1800"/>
          </a:p>
        </p:txBody>
      </p:sp>
      <p:cxnSp>
        <p:nvCxnSpPr>
          <p:cNvPr id="101" name="Google Shape;101;p21"/>
          <p:cNvCxnSpPr/>
          <p:nvPr/>
        </p:nvCxnSpPr>
        <p:spPr>
          <a:xfrm>
            <a:off x="3080325" y="309100"/>
            <a:ext cx="0" cy="468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21"/>
          <p:cNvCxnSpPr/>
          <p:nvPr/>
        </p:nvCxnSpPr>
        <p:spPr>
          <a:xfrm>
            <a:off x="5986650" y="309100"/>
            <a:ext cx="0" cy="468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21"/>
          <p:cNvCxnSpPr/>
          <p:nvPr/>
        </p:nvCxnSpPr>
        <p:spPr>
          <a:xfrm rot="10800000">
            <a:off x="346650" y="2154518"/>
            <a:ext cx="845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Four_Boxes">
  <p:cSld name="Custom_Four_Boxe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ftr" idx="11"/>
          </p:nvPr>
        </p:nvSpPr>
        <p:spPr>
          <a:xfrm>
            <a:off x="1333500" y="4912520"/>
            <a:ext cx="64770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457202" y="80010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4645481" y="800100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3"/>
          </p:nvPr>
        </p:nvSpPr>
        <p:spPr>
          <a:xfrm>
            <a:off x="4645477" y="2641146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4"/>
          </p:nvPr>
        </p:nvSpPr>
        <p:spPr>
          <a:xfrm>
            <a:off x="454481" y="264727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cxnSp>
        <p:nvCxnSpPr>
          <p:cNvPr id="111" name="Google Shape;111;p22"/>
          <p:cNvCxnSpPr/>
          <p:nvPr/>
        </p:nvCxnSpPr>
        <p:spPr>
          <a:xfrm>
            <a:off x="381000" y="630076"/>
            <a:ext cx="8382000" cy="120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414" y="97655"/>
            <a:ext cx="814078" cy="4913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ctrTitle"/>
          </p:nvPr>
        </p:nvSpPr>
        <p:spPr>
          <a:xfrm>
            <a:off x="1619250" y="113564"/>
            <a:ext cx="71436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4" y="877599"/>
            <a:ext cx="5216937" cy="4265901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2651152"/>
            <a:ext cx="3828116" cy="9035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1" baseline="0">
                <a:latin typeface="Arial"/>
                <a:cs typeface="Arial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6" y="1294279"/>
            <a:ext cx="5000999" cy="12366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3673929"/>
            <a:ext cx="3845138" cy="942125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i="0" baseline="0">
                <a:latin typeface="Arial"/>
                <a:cs typeface="Arial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814517"/>
            <a:ext cx="9144000" cy="328984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9156"/>
            <a:ext cx="9144000" cy="418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4762"/>
            <a:ext cx="2298700" cy="97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0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TWO_COLUMNS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TWO_COLUMNS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body" idx="2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AND_TWO_COLUMNS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body" idx="1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body" idx="2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3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body" idx="1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itle">
  <p:cSld name="TITLE_ONLY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1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AND_TWO_COLUMNS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3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ncy Section Title">
  <p:cSld name="CUSTOM">
    <p:bg>
      <p:bgPr>
        <a:solidFill>
          <a:srgbClr val="351C7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title" idx="2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title" idx="3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dea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2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deas">
  <p:cSld name="CUSTOM_1_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>
            <a:spLocks noGrp="1"/>
          </p:cNvSpPr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title" idx="2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title" idx="3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al Idea">
  <p:cSld name="CUSTOM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per Card">
  <p:cSld name="CUSTOM_2">
    <p:bg>
      <p:bgPr>
        <a:solidFill>
          <a:srgbClr val="EFEFE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9" descr="KinM98rr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450" y="1101425"/>
            <a:ext cx="6784150" cy="29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9"/>
          <p:cNvSpPr txBox="1">
            <a:spLocks noGrp="1"/>
          </p:cNvSpPr>
          <p:nvPr>
            <p:ph type="title"/>
          </p:nvPr>
        </p:nvSpPr>
        <p:spPr>
          <a:xfrm>
            <a:off x="1359335" y="1236350"/>
            <a:ext cx="64557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body" idx="1"/>
          </p:nvPr>
        </p:nvSpPr>
        <p:spPr>
          <a:xfrm>
            <a:off x="1359326" y="1528736"/>
            <a:ext cx="6455700" cy="22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78" name="Google Shape;178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endar">
  <p:cSld name="CUSTOM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40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40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40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40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40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5" name="Google Shape;185;p40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ller Source">
  <p:cSld name="TITLE_ONLY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>
            <a:spLocks noGrp="1"/>
          </p:cNvSpPr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41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username = input()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username == "service":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cmd_code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cmd_code == 7: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crash()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"Unknown command".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passcode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passcode &lt; 10000: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 "Invalid passcode!"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auth(username, passcode)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"Exiting..."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oi source">
  <p:cSld name="TITLE_ONLY_2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>
            <a:spLocks noGrp="1"/>
          </p:cNvSpPr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42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def atoi(s):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n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for c in s: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if   c == '0': n = n*10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'1': n = n*10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'2': n = n*10 + 2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'3': n = n*10 + 3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'4': n = n*10 + 4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'5': n = n*10 + 5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'6': n = n*10 + 6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'7': n = n*10 + 7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'8': n = n*10 + 8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'9': n = n*10 + 9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else: break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return 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alysis Options">
  <p:cSld name="TITLE_AND_TWO_COLUMNS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43"/>
          <p:cNvSpPr txBox="1"/>
          <p:nvPr/>
        </p:nvSpPr>
        <p:spPr>
          <a:xfrm>
            <a:off x="2508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hold about the program?</a:t>
            </a:r>
            <a:br>
              <a:rPr lang="en" sz="1800"/>
            </a:b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 Properties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Absence of Crashes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 Safety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Efficiency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Memory Safety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Information Disclosure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Authentication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43"/>
          <p:cNvSpPr txBox="1"/>
          <p:nvPr/>
        </p:nvSpPr>
        <p:spPr>
          <a:xfrm>
            <a:off x="60636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Technique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will we achieve the goal?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Manual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Symbolic Execution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 Interpretation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Fuzzing</a:t>
            </a:r>
            <a:endParaRPr sz="1800"/>
          </a:p>
        </p:txBody>
      </p:sp>
      <p:sp>
        <p:nvSpPr>
          <p:cNvPr id="209" name="Google Shape;209;p43"/>
          <p:cNvSpPr txBox="1"/>
          <p:nvPr/>
        </p:nvSpPr>
        <p:spPr>
          <a:xfrm>
            <a:off x="3157350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do we want to achieve regarding the specification?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Verification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</a:t>
            </a:r>
            <a:endParaRPr sz="1800"/>
          </a:p>
        </p:txBody>
      </p:sp>
      <p:cxnSp>
        <p:nvCxnSpPr>
          <p:cNvPr id="210" name="Google Shape;210;p43"/>
          <p:cNvCxnSpPr/>
          <p:nvPr/>
        </p:nvCxnSpPr>
        <p:spPr>
          <a:xfrm>
            <a:off x="3080325" y="309100"/>
            <a:ext cx="0" cy="468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43"/>
          <p:cNvCxnSpPr/>
          <p:nvPr/>
        </p:nvCxnSpPr>
        <p:spPr>
          <a:xfrm>
            <a:off x="5986650" y="309100"/>
            <a:ext cx="0" cy="468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43"/>
          <p:cNvCxnSpPr/>
          <p:nvPr/>
        </p:nvCxnSpPr>
        <p:spPr>
          <a:xfrm rot="10800000">
            <a:off x="346650" y="2154518"/>
            <a:ext cx="845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itle">
  <p:cSld name="TITLE_ONLY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ncy Section Title">
  <p:cSld name="CUSTOM">
    <p:bg>
      <p:bgPr>
        <a:solidFill>
          <a:srgbClr val="351C75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3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9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efuse.ca/online-x86-assembler.ht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px.github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obfuscation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6FB5E8-DC67-8E4D-98FE-76DB923342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i="0" dirty="0"/>
              <a:t>CS-577-A,</a:t>
            </a:r>
            <a:r>
              <a:rPr lang="zh-CN" altLang="en-US" i="0" dirty="0"/>
              <a:t> </a:t>
            </a:r>
            <a:r>
              <a:rPr lang="en-US" altLang="zh-CN" i="0" dirty="0"/>
              <a:t>Fall</a:t>
            </a:r>
            <a:r>
              <a:rPr lang="zh-CN" altLang="en-US" i="0" dirty="0"/>
              <a:t> </a:t>
            </a:r>
            <a:r>
              <a:rPr lang="en-US" altLang="zh-CN" i="0" dirty="0"/>
              <a:t>2021</a:t>
            </a:r>
          </a:p>
          <a:p>
            <a:r>
              <a:rPr lang="en-US" altLang="zh-CN" i="0" dirty="0"/>
              <a:t>Jun</a:t>
            </a:r>
            <a:r>
              <a:rPr lang="zh-CN" altLang="en-US" i="0" dirty="0"/>
              <a:t> </a:t>
            </a:r>
            <a:r>
              <a:rPr lang="en-US" altLang="zh-CN" i="0" dirty="0"/>
              <a:t>Xu</a:t>
            </a:r>
            <a:endParaRPr lang="en-US" i="0" dirty="0"/>
          </a:p>
          <a:p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713408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(1):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endParaRPr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4AF77E-E749-634F-ABBA-BBBF42503191}"/>
              </a:ext>
            </a:extLst>
          </p:cNvPr>
          <p:cNvSpPr/>
          <p:nvPr/>
        </p:nvSpPr>
        <p:spPr>
          <a:xfrm>
            <a:off x="289249" y="1224166"/>
            <a:ext cx="1054359" cy="70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412ED3-86A6-4B42-8B27-2D595482F44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343608" y="1577802"/>
            <a:ext cx="1810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D325BD-9C03-2E47-8CFE-C2C7C8A978F1}"/>
              </a:ext>
            </a:extLst>
          </p:cNvPr>
          <p:cNvSpPr txBox="1"/>
          <p:nvPr/>
        </p:nvSpPr>
        <p:spPr>
          <a:xfrm>
            <a:off x="1821417" y="1270024"/>
            <a:ext cx="1259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hexedit</a:t>
            </a:r>
            <a:endParaRPr lang="en-US" dirty="0"/>
          </a:p>
        </p:txBody>
      </p:sp>
      <p:pic>
        <p:nvPicPr>
          <p:cNvPr id="5" name="Picture 4" descr="A picture containing keyboard, computer&#10;&#10;Description automatically generated">
            <a:extLst>
              <a:ext uri="{FF2B5EF4-FFF2-40B4-BE49-F238E27FC236}">
                <a16:creationId xmlns:a16="http://schemas.microsoft.com/office/drawing/2014/main" id="{D32E2B4F-948D-9444-BEF6-2877D5B7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907" y="1046764"/>
            <a:ext cx="4924132" cy="143517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9C857-A75D-864E-AF32-69E47B131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992" y="3462779"/>
            <a:ext cx="6466114" cy="38861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49D270-C836-EE42-AEDE-7D2020B8C7C2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5547049" y="2481938"/>
            <a:ext cx="182924" cy="98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6BE3FC2-45AA-F54E-86B4-C1A79D42FA57}"/>
              </a:ext>
            </a:extLst>
          </p:cNvPr>
          <p:cNvSpPr txBox="1"/>
          <p:nvPr/>
        </p:nvSpPr>
        <p:spPr>
          <a:xfrm>
            <a:off x="5638510" y="2818470"/>
            <a:ext cx="3505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Find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your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target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offset: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0x4fd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Find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your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instruction: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83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7d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35D1A-4EEC-C642-B184-81F0A5A6F1F7}"/>
              </a:ext>
            </a:extLst>
          </p:cNvPr>
          <p:cNvSpPr txBox="1"/>
          <p:nvPr/>
        </p:nvSpPr>
        <p:spPr>
          <a:xfrm>
            <a:off x="1436914" y="4152122"/>
            <a:ext cx="643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instruction?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35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(1):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69C857-A75D-864E-AF32-69E47B131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8" y="1082366"/>
            <a:ext cx="6466114" cy="3886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1A20A7-049C-0849-BE2A-24341F508F35}"/>
              </a:ext>
            </a:extLst>
          </p:cNvPr>
          <p:cNvSpPr/>
          <p:nvPr/>
        </p:nvSpPr>
        <p:spPr>
          <a:xfrm>
            <a:off x="1110341" y="1567343"/>
            <a:ext cx="6288833" cy="64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Copy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raw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bytes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online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assembler/disassembly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E.g.,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HK" altLang="zh-CN" dirty="0">
                <a:solidFill>
                  <a:schemeClr val="tx1"/>
                </a:solidFill>
                <a:hlinkClick r:id="rId4"/>
              </a:rPr>
              <a:t>https://defuse.ca/online-x86-assembler.htm</a:t>
            </a:r>
            <a:endParaRPr lang="en-HK" altLang="zh-CN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19A115-CDCB-BF41-909C-CCE482B2022C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254758" y="1212980"/>
            <a:ext cx="2304662" cy="35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ext, table&#10;&#10;Description automatically generated">
            <a:extLst>
              <a:ext uri="{FF2B5EF4-FFF2-40B4-BE49-F238E27FC236}">
                <a16:creationId xmlns:a16="http://schemas.microsoft.com/office/drawing/2014/main" id="{34E13E2D-190B-E644-B1D7-4A825CF8D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127527"/>
            <a:ext cx="2967135" cy="296713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6D8BFDA-3B25-5E44-8FEF-2FA713B07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43" y="2247809"/>
            <a:ext cx="3622085" cy="1568411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5FCEBA-D72F-C643-B400-E3C4AB263F3A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967134" y="3032015"/>
            <a:ext cx="2486209" cy="57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20421C-A165-754B-9C75-FD51219386D6}"/>
              </a:ext>
            </a:extLst>
          </p:cNvPr>
          <p:cNvSpPr txBox="1"/>
          <p:nvPr/>
        </p:nvSpPr>
        <p:spPr>
          <a:xfrm>
            <a:off x="3074034" y="2237330"/>
            <a:ext cx="231399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Copy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assembly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instruction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assembler;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HK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Make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changes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you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need;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Assembly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changed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instruction;</a:t>
            </a:r>
          </a:p>
        </p:txBody>
      </p:sp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91ABC6-48A6-4E43-B388-3221E8AA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1483" y="4108954"/>
            <a:ext cx="3583757" cy="89809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246E454-88C9-0E41-BD54-0F4E586C0C19}"/>
              </a:ext>
            </a:extLst>
          </p:cNvPr>
          <p:cNvSpPr/>
          <p:nvPr/>
        </p:nvSpPr>
        <p:spPr>
          <a:xfrm>
            <a:off x="3000590" y="4431607"/>
            <a:ext cx="2376375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Copy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raw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bytes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back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binary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A76826-49D5-7641-BBE2-81242FB972AB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188778" y="3785407"/>
            <a:ext cx="1549550" cy="64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58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(1):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840BE8-448E-8C46-8D78-3EC41A1E1B1B}"/>
              </a:ext>
            </a:extLst>
          </p:cNvPr>
          <p:cNvSpPr/>
          <p:nvPr/>
        </p:nvSpPr>
        <p:spPr>
          <a:xfrm>
            <a:off x="363894" y="1165893"/>
            <a:ext cx="8070979" cy="30777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You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need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make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sure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new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instruction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has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length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original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instruction.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Why?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AF33F1-616A-DE40-B743-8EF80C4E022D}"/>
              </a:ext>
            </a:extLst>
          </p:cNvPr>
          <p:cNvSpPr/>
          <p:nvPr/>
        </p:nvSpPr>
        <p:spPr>
          <a:xfrm>
            <a:off x="2617237" y="1597003"/>
            <a:ext cx="2570584" cy="132227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B4363-ECA2-5F49-AFB0-B4138989C699}"/>
              </a:ext>
            </a:extLst>
          </p:cNvPr>
          <p:cNvSpPr txBox="1"/>
          <p:nvPr/>
        </p:nvSpPr>
        <p:spPr>
          <a:xfrm>
            <a:off x="3557294" y="2919273"/>
            <a:ext cx="123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.text</a:t>
            </a:r>
            <a:r>
              <a:rPr lang="zh-CN" altLang="en-US" dirty="0"/>
              <a:t> </a:t>
            </a:r>
            <a:r>
              <a:rPr lang="en-US" altLang="zh-CN" dirty="0"/>
              <a:t>section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8DF32A-0465-3043-8F36-0572891BB11A}"/>
              </a:ext>
            </a:extLst>
          </p:cNvPr>
          <p:cNvSpPr/>
          <p:nvPr/>
        </p:nvSpPr>
        <p:spPr>
          <a:xfrm>
            <a:off x="3557294" y="2136707"/>
            <a:ext cx="1089351" cy="279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Target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here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F2243E-5AFF-A749-83F0-10E54B402397}"/>
              </a:ext>
            </a:extLst>
          </p:cNvPr>
          <p:cNvSpPr/>
          <p:nvPr/>
        </p:nvSpPr>
        <p:spPr>
          <a:xfrm>
            <a:off x="85204" y="3392766"/>
            <a:ext cx="4486796" cy="17507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loaded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way,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compiling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referenced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E980F2-638D-6B41-B033-38A76CA8A57C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2328602" y="1597004"/>
            <a:ext cx="288634" cy="179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01B91B-EE23-3B46-B3A3-D0653589C446}"/>
              </a:ext>
            </a:extLst>
          </p:cNvPr>
          <p:cNvSpPr/>
          <p:nvPr/>
        </p:nvSpPr>
        <p:spPr>
          <a:xfrm>
            <a:off x="5374434" y="2043906"/>
            <a:ext cx="3483752" cy="17507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shorter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longer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one,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changed…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broken….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05136F-175A-C248-8CF6-3EDD51BD32AB}"/>
              </a:ext>
            </a:extLst>
          </p:cNvPr>
          <p:cNvCxnSpPr>
            <a:cxnSpLocks/>
            <a:stCxn id="30" idx="1"/>
            <a:endCxn id="4" idx="3"/>
          </p:cNvCxnSpPr>
          <p:nvPr/>
        </p:nvCxnSpPr>
        <p:spPr>
          <a:xfrm flipH="1" flipV="1">
            <a:off x="4646645" y="2276666"/>
            <a:ext cx="727789" cy="642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51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(1):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2144D-8146-DD41-8E1E-5169A18E644B}"/>
              </a:ext>
            </a:extLst>
          </p:cNvPr>
          <p:cNvSpPr/>
          <p:nvPr/>
        </p:nvSpPr>
        <p:spPr>
          <a:xfrm>
            <a:off x="363894" y="1165893"/>
            <a:ext cx="8500188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If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new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instruction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shorter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---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You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simply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append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“NOP”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instructions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after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new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instruction,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compensate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length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---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NOP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will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affect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execution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way;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safe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21338B-2307-CB4D-BF6A-B9DD6958E3DD}"/>
              </a:ext>
            </a:extLst>
          </p:cNvPr>
          <p:cNvSpPr/>
          <p:nvPr/>
        </p:nvSpPr>
        <p:spPr>
          <a:xfrm>
            <a:off x="321906" y="2731112"/>
            <a:ext cx="8500188" cy="61555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If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new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instruction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longer…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---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Sorry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trick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play;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you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will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need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smarter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idea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439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(1):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154550-4966-3D4C-A631-5804A84F2E33}"/>
              </a:ext>
            </a:extLst>
          </p:cNvPr>
          <p:cNvSpPr/>
          <p:nvPr/>
        </p:nvSpPr>
        <p:spPr>
          <a:xfrm>
            <a:off x="167952" y="1009052"/>
            <a:ext cx="8500188" cy="40011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If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new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instruction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longer…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553F6-642A-2843-AA2E-661AD6B6C0C4}"/>
              </a:ext>
            </a:extLst>
          </p:cNvPr>
          <p:cNvSpPr/>
          <p:nvPr/>
        </p:nvSpPr>
        <p:spPr>
          <a:xfrm>
            <a:off x="317241" y="2305841"/>
            <a:ext cx="2295330" cy="2025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2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3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4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Inst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5</a:t>
            </a:r>
            <a:r>
              <a:rPr lang="zh-CN" altLang="en-US" dirty="0">
                <a:solidFill>
                  <a:srgbClr val="7030A0"/>
                </a:solidFill>
              </a:rPr>
              <a:t>   </a:t>
            </a:r>
            <a:r>
              <a:rPr lang="en-US" altLang="zh-CN" dirty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altLang="zh-CN" dirty="0" err="1">
                <a:solidFill>
                  <a:srgbClr val="7030A0"/>
                </a:solidFill>
                <a:sym typeface="Wingdings" pitchFamily="2" charset="2"/>
              </a:rPr>
              <a:t>inst</a:t>
            </a:r>
            <a:r>
              <a:rPr lang="zh-CN" altLang="en-US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7030A0"/>
                </a:solidFill>
                <a:sym typeface="Wingdings" pitchFamily="2" charset="2"/>
              </a:rPr>
              <a:t>a,</a:t>
            </a:r>
            <a:r>
              <a:rPr lang="zh-CN" altLang="en-US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7030A0"/>
                </a:solidFill>
                <a:sym typeface="Wingdings" pitchFamily="2" charset="2"/>
              </a:rPr>
              <a:t>b,</a:t>
            </a:r>
            <a:r>
              <a:rPr lang="zh-CN" altLang="en-US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7030A0"/>
                </a:solidFill>
                <a:sym typeface="Wingdings" pitchFamily="2" charset="2"/>
              </a:rPr>
              <a:t>c,</a:t>
            </a:r>
            <a:r>
              <a:rPr lang="zh-CN" altLang="en-US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7030A0"/>
                </a:solidFill>
                <a:sym typeface="Wingdings" pitchFamily="2" charset="2"/>
              </a:rPr>
              <a:t>d,</a:t>
            </a:r>
            <a:r>
              <a:rPr lang="zh-CN" altLang="en-US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7030A0"/>
                </a:solidFill>
                <a:sym typeface="Wingdings" pitchFamily="2" charset="2"/>
              </a:rPr>
              <a:t>e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6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7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8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FA7F4-91C1-4D44-A462-60904857E29E}"/>
              </a:ext>
            </a:extLst>
          </p:cNvPr>
          <p:cNvSpPr txBox="1"/>
          <p:nvPr/>
        </p:nvSpPr>
        <p:spPr>
          <a:xfrm>
            <a:off x="317241" y="4331288"/>
            <a:ext cx="2547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replace</a:t>
            </a:r>
            <a:r>
              <a:rPr lang="zh-CN" altLang="en-US" dirty="0"/>
              <a:t> </a:t>
            </a:r>
            <a:r>
              <a:rPr lang="en-US" altLang="zh-CN" dirty="0" err="1"/>
              <a:t>intst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inst</a:t>
            </a:r>
            <a:r>
              <a:rPr lang="zh-CN" altLang="en-US" dirty="0"/>
              <a:t> </a:t>
            </a:r>
            <a:r>
              <a:rPr lang="en-US" altLang="zh-CN" dirty="0"/>
              <a:t>a-e;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latter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longer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889FFC-BB15-FB46-8866-EE66FE99948A}"/>
              </a:ext>
            </a:extLst>
          </p:cNvPr>
          <p:cNvSpPr/>
          <p:nvPr/>
        </p:nvSpPr>
        <p:spPr>
          <a:xfrm>
            <a:off x="3839544" y="1494092"/>
            <a:ext cx="2635898" cy="2025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2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3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4</a:t>
            </a:r>
          </a:p>
          <a:p>
            <a:r>
              <a:rPr lang="en-US" altLang="zh-CN" dirty="0" err="1">
                <a:solidFill>
                  <a:srgbClr val="7030A0"/>
                </a:solidFill>
              </a:rPr>
              <a:t>Jmp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 err="1">
                <a:solidFill>
                  <a:srgbClr val="7030A0"/>
                </a:solidFill>
              </a:rPr>
              <a:t>New_BB</a:t>
            </a:r>
            <a:r>
              <a:rPr lang="en-US" altLang="zh-CN" dirty="0">
                <a:solidFill>
                  <a:srgbClr val="7030A0"/>
                </a:solidFill>
              </a:rPr>
              <a:t>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NOP,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NOP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…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6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7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8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6E85DF-6A89-CA4E-B8B5-AA04F0F9CF9A}"/>
              </a:ext>
            </a:extLst>
          </p:cNvPr>
          <p:cNvSpPr/>
          <p:nvPr/>
        </p:nvSpPr>
        <p:spPr>
          <a:xfrm>
            <a:off x="3839543" y="3555194"/>
            <a:ext cx="2635897" cy="1514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 err="1">
                <a:solidFill>
                  <a:srgbClr val="00B0F0"/>
                </a:solidFill>
              </a:rPr>
              <a:t>New_BB</a:t>
            </a:r>
            <a:r>
              <a:rPr lang="en-US" altLang="zh-CN" dirty="0">
                <a:solidFill>
                  <a:srgbClr val="00B0F0"/>
                </a:solidFill>
              </a:rPr>
              <a:t>: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a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b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c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d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Inst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e</a:t>
            </a:r>
          </a:p>
          <a:p>
            <a:r>
              <a:rPr lang="en-US" altLang="zh-CN" dirty="0" err="1">
                <a:solidFill>
                  <a:srgbClr val="00B0F0"/>
                </a:solidFill>
              </a:rPr>
              <a:t>Jmp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Inst-6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80747B4-2268-0D4A-BC48-D40B693ECBB8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H="1" flipV="1">
            <a:off x="3839544" y="2506816"/>
            <a:ext cx="135294" cy="1169444"/>
          </a:xfrm>
          <a:prstGeom prst="bentConnector4">
            <a:avLst>
              <a:gd name="adj1" fmla="val -168965"/>
              <a:gd name="adj2" fmla="val 9329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D427ED-C40F-DD4C-8C76-918D086C0213}"/>
              </a:ext>
            </a:extLst>
          </p:cNvPr>
          <p:cNvCxnSpPr>
            <a:stCxn id="2" idx="3"/>
            <a:endCxn id="9" idx="1"/>
          </p:cNvCxnSpPr>
          <p:nvPr/>
        </p:nvCxnSpPr>
        <p:spPr>
          <a:xfrm flipV="1">
            <a:off x="2612571" y="2506816"/>
            <a:ext cx="1226973" cy="8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4C7352-BE86-B148-AAFE-95688C26597B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2612571" y="3318565"/>
            <a:ext cx="1226972" cy="99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D738421-D4DE-E846-8FB3-E5C1FB60E4E0}"/>
              </a:ext>
            </a:extLst>
          </p:cNvPr>
          <p:cNvSpPr/>
          <p:nvPr/>
        </p:nvSpPr>
        <p:spPr>
          <a:xfrm>
            <a:off x="6602874" y="2795344"/>
            <a:ext cx="2376375" cy="160043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How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insert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New_BB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binary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without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breaking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other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structures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always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complicated;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But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I’ll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leave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part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open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question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you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guys.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575DBCE-B4C4-DD46-928A-F19081F583A8}"/>
              </a:ext>
            </a:extLst>
          </p:cNvPr>
          <p:cNvCxnSpPr/>
          <p:nvPr/>
        </p:nvCxnSpPr>
        <p:spPr>
          <a:xfrm rot="16200000" flipV="1">
            <a:off x="3386254" y="3609277"/>
            <a:ext cx="2334322" cy="438615"/>
          </a:xfrm>
          <a:prstGeom prst="bentConnector3">
            <a:avLst>
              <a:gd name="adj1" fmla="val 8216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48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(2):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154550-4966-3D4C-A631-5804A84F2E33}"/>
              </a:ext>
            </a:extLst>
          </p:cNvPr>
          <p:cNvSpPr/>
          <p:nvPr/>
        </p:nvSpPr>
        <p:spPr>
          <a:xfrm>
            <a:off x="681136" y="1690693"/>
            <a:ext cx="7548464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No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much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difference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from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modifying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single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instruction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…</a:t>
            </a: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But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again,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you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need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to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make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sure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new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instructions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and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old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instructions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have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same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13156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(3):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pieces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3225908-EC06-274C-8CE8-71AE8F7CD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06"/>
          <a:stretch/>
        </p:blipFill>
        <p:spPr>
          <a:xfrm>
            <a:off x="326570" y="1420109"/>
            <a:ext cx="3222581" cy="18176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3EBF23-87AF-2A40-BF20-05816CD0345A}"/>
              </a:ext>
            </a:extLst>
          </p:cNvPr>
          <p:cNvSpPr/>
          <p:nvPr/>
        </p:nvSpPr>
        <p:spPr>
          <a:xfrm>
            <a:off x="5812971" y="1420109"/>
            <a:ext cx="2397968" cy="1557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258ECF-AFA8-8D4A-83FC-FD4732042B27}"/>
              </a:ext>
            </a:extLst>
          </p:cNvPr>
          <p:cNvCxnSpPr>
            <a:endCxn id="6" idx="1"/>
          </p:cNvCxnSpPr>
          <p:nvPr/>
        </p:nvCxnSpPr>
        <p:spPr>
          <a:xfrm flipV="1">
            <a:off x="3200399" y="2198870"/>
            <a:ext cx="26125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50F71B-35B6-BE47-A61B-DC13CCBB8D3D}"/>
              </a:ext>
            </a:extLst>
          </p:cNvPr>
          <p:cNvSpPr txBox="1"/>
          <p:nvPr/>
        </p:nvSpPr>
        <p:spPr>
          <a:xfrm>
            <a:off x="5812971" y="3189793"/>
            <a:ext cx="279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Goal: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make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binary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print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“str2”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instead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“str1”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513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994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(3):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62591-F35B-1B4C-972A-E77B95474345}"/>
              </a:ext>
            </a:extLst>
          </p:cNvPr>
          <p:cNvSpPr/>
          <p:nvPr/>
        </p:nvSpPr>
        <p:spPr>
          <a:xfrm>
            <a:off x="0" y="905420"/>
            <a:ext cx="1054359" cy="70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FEB9CB-EE3B-7546-89D4-CFDB9D448E01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1054359" y="1259056"/>
            <a:ext cx="2621902" cy="9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18E4D0-0D16-4E45-A493-7A4191BB5686}"/>
              </a:ext>
            </a:extLst>
          </p:cNvPr>
          <p:cNvSpPr txBox="1"/>
          <p:nvPr/>
        </p:nvSpPr>
        <p:spPr>
          <a:xfrm rot="1274282">
            <a:off x="1718533" y="1414942"/>
            <a:ext cx="1259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Disassembly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2C0DE6F-C034-BB44-AC76-30CD5F37E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6" r="43367"/>
          <a:stretch/>
        </p:blipFill>
        <p:spPr>
          <a:xfrm>
            <a:off x="3676261" y="905420"/>
            <a:ext cx="5178490" cy="259458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7B78BB-EE2D-0E4B-A715-797AA6AA441F}"/>
              </a:ext>
            </a:extLst>
          </p:cNvPr>
          <p:cNvSpPr/>
          <p:nvPr/>
        </p:nvSpPr>
        <p:spPr>
          <a:xfrm>
            <a:off x="3760237" y="1706845"/>
            <a:ext cx="4627983" cy="371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618665-23AF-DA42-8B16-245DA1E0052C}"/>
              </a:ext>
            </a:extLst>
          </p:cNvPr>
          <p:cNvSpPr/>
          <p:nvPr/>
        </p:nvSpPr>
        <p:spPr>
          <a:xfrm>
            <a:off x="2365310" y="3705977"/>
            <a:ext cx="6702619" cy="138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instruction</a:t>
            </a:r>
            <a:r>
              <a:rPr lang="zh-CN" altLang="en-US" sz="1600" dirty="0"/>
              <a:t> </a:t>
            </a:r>
            <a:r>
              <a:rPr lang="en-US" altLang="zh-CN" sz="1600" dirty="0"/>
              <a:t>loading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pointer:</a:t>
            </a:r>
            <a:r>
              <a:rPr lang="zh-CN" altLang="en-US" sz="1600" dirty="0"/>
              <a:t> </a:t>
            </a:r>
            <a:r>
              <a:rPr lang="en-US" altLang="zh-CN" sz="1600" dirty="0"/>
              <a:t>it</a:t>
            </a:r>
            <a:r>
              <a:rPr lang="zh-CN" altLang="en-US" sz="1600" dirty="0"/>
              <a:t> </a:t>
            </a:r>
            <a:r>
              <a:rPr lang="en-US" altLang="zh-CN" sz="1600" dirty="0"/>
              <a:t>loads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value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memory</a:t>
            </a:r>
            <a:r>
              <a:rPr lang="zh-CN" altLang="en-US" sz="1600" dirty="0"/>
              <a:t> </a:t>
            </a:r>
            <a:r>
              <a:rPr lang="en-US" altLang="zh-CN" sz="1600" dirty="0"/>
              <a:t>location</a:t>
            </a:r>
            <a:r>
              <a:rPr lang="zh-CN" altLang="en-US" sz="1600" dirty="0"/>
              <a:t> </a:t>
            </a:r>
            <a:r>
              <a:rPr lang="en-US" altLang="zh-CN" sz="1600" dirty="0"/>
              <a:t>[str1];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value</a:t>
            </a:r>
            <a:r>
              <a:rPr lang="zh-CN" altLang="en-US" sz="1600" dirty="0"/>
              <a:t> </a:t>
            </a:r>
            <a:r>
              <a:rPr lang="en-US" altLang="zh-CN" sz="1600" dirty="0"/>
              <a:t>inside</a:t>
            </a:r>
            <a:r>
              <a:rPr lang="zh-CN" altLang="en-US" sz="1600" dirty="0"/>
              <a:t> </a:t>
            </a:r>
            <a:r>
              <a:rPr lang="en-US" altLang="zh-CN" sz="1600" dirty="0"/>
              <a:t>[str1]</a:t>
            </a:r>
            <a:r>
              <a:rPr lang="zh-CN" altLang="en-US" sz="1600" dirty="0"/>
              <a:t> </a:t>
            </a:r>
            <a:r>
              <a:rPr lang="en-US" altLang="zh-CN" sz="1600" dirty="0"/>
              <a:t>saves</a:t>
            </a:r>
            <a:r>
              <a:rPr lang="zh-CN" altLang="en-US" sz="1600" dirty="0"/>
              <a:t> </a:t>
            </a:r>
            <a:r>
              <a:rPr lang="en-US" altLang="zh-CN" sz="1600" dirty="0"/>
              <a:t>pointer</a:t>
            </a:r>
            <a:r>
              <a:rPr lang="zh-CN" altLang="en-US" sz="1600" dirty="0"/>
              <a:t> </a:t>
            </a:r>
            <a:r>
              <a:rPr lang="en-US" altLang="zh-CN" sz="1600" dirty="0"/>
              <a:t>“str1”,</a:t>
            </a:r>
            <a:r>
              <a:rPr lang="zh-CN" altLang="en-US" sz="1600" dirty="0"/>
              <a:t> </a:t>
            </a:r>
            <a:r>
              <a:rPr lang="en-US" altLang="zh-CN" sz="1600" dirty="0"/>
              <a:t>namely</a:t>
            </a:r>
            <a:r>
              <a:rPr lang="zh-CN" altLang="en-US" sz="1600" dirty="0"/>
              <a:t> </a:t>
            </a:r>
            <a:r>
              <a:rPr lang="en-US" altLang="zh-CN" sz="1600" dirty="0"/>
              <a:t>address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“hello”;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We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change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value</a:t>
            </a:r>
            <a:r>
              <a:rPr lang="zh-CN" altLang="en-US" sz="1600" dirty="0"/>
              <a:t> </a:t>
            </a:r>
            <a:r>
              <a:rPr lang="en-US" altLang="zh-CN" sz="1600" dirty="0"/>
              <a:t>inside</a:t>
            </a:r>
            <a:r>
              <a:rPr lang="zh-CN" altLang="en-US" sz="1600" dirty="0"/>
              <a:t> </a:t>
            </a:r>
            <a:r>
              <a:rPr lang="en-US" altLang="zh-CN" sz="1600" dirty="0"/>
              <a:t>[str1]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pointer</a:t>
            </a:r>
            <a:r>
              <a:rPr lang="zh-CN" altLang="en-US" sz="1600" dirty="0"/>
              <a:t> </a:t>
            </a:r>
            <a:r>
              <a:rPr lang="en-US" altLang="zh-CN" sz="1600" dirty="0"/>
              <a:t>“str2”,</a:t>
            </a:r>
            <a:r>
              <a:rPr lang="zh-CN" altLang="en-US" sz="1600" dirty="0"/>
              <a:t> </a:t>
            </a:r>
            <a:r>
              <a:rPr lang="en-US" altLang="zh-CN" sz="1600" dirty="0"/>
              <a:t>namely</a:t>
            </a:r>
            <a:r>
              <a:rPr lang="zh-CN" altLang="en-US" sz="1600" dirty="0"/>
              <a:t> </a:t>
            </a:r>
            <a:r>
              <a:rPr lang="en-US" altLang="zh-CN" sz="1600" dirty="0"/>
              <a:t>address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“world”</a:t>
            </a:r>
            <a:r>
              <a:rPr lang="zh-CN" altLang="en-US" sz="1600" dirty="0"/>
              <a:t> </a:t>
            </a:r>
            <a:endParaRPr lang="en-US" altLang="zh-CN" sz="1600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6326587-51B1-B14F-9495-6B9D9518C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06"/>
          <a:stretch/>
        </p:blipFill>
        <p:spPr>
          <a:xfrm>
            <a:off x="101046" y="1942553"/>
            <a:ext cx="2716800" cy="153234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231BB9-76E7-674A-A7A4-2E018C5D88B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5716620" y="2078474"/>
            <a:ext cx="357609" cy="162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994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(3):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6568D-6C41-794E-A740-A654FFB74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7" y="972579"/>
            <a:ext cx="8229600" cy="9374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CB4F469-D144-494B-B2D6-BDC87CEE2515}"/>
              </a:ext>
            </a:extLst>
          </p:cNvPr>
          <p:cNvSpPr/>
          <p:nvPr/>
        </p:nvSpPr>
        <p:spPr>
          <a:xfrm>
            <a:off x="1250302" y="1165670"/>
            <a:ext cx="3004457" cy="233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849438-DCEB-364C-86AD-D0F83BBBA103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2752531" y="1399592"/>
            <a:ext cx="298579" cy="111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8F4CD-AE56-454D-874D-4A4B96CAF2CA}"/>
              </a:ext>
            </a:extLst>
          </p:cNvPr>
          <p:cNvSpPr/>
          <p:nvPr/>
        </p:nvSpPr>
        <p:spPr>
          <a:xfrm>
            <a:off x="284583" y="2510320"/>
            <a:ext cx="5533053" cy="1446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</a:rPr>
              <a:t>This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location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of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“str1”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(note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that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pointer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binary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code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also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piece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of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memory,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no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difference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from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integer)</a:t>
            </a:r>
          </a:p>
          <a:p>
            <a:pPr algn="ctr"/>
            <a:endParaRPr lang="en-US" dirty="0">
              <a:solidFill>
                <a:srgbClr val="7030A0"/>
              </a:solidFill>
            </a:endParaRPr>
          </a:p>
          <a:p>
            <a:pPr algn="ctr"/>
            <a:r>
              <a:rPr lang="en-US" altLang="zh-CN" dirty="0">
                <a:solidFill>
                  <a:srgbClr val="7030A0"/>
                </a:solidFill>
              </a:rPr>
              <a:t>Inside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memory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for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“str1”,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value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address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of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”hello”;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so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just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need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to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change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that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value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to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address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of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”world”;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but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where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“world”?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Check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value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inside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memory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for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“str2”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B77E352-7277-FD47-A2A7-0D44ACCC5879}"/>
              </a:ext>
            </a:extLst>
          </p:cNvPr>
          <p:cNvSpPr/>
          <p:nvPr/>
        </p:nvSpPr>
        <p:spPr>
          <a:xfrm>
            <a:off x="2211355" y="1595536"/>
            <a:ext cx="3069772" cy="2148374"/>
          </a:xfrm>
          <a:custGeom>
            <a:avLst/>
            <a:gdLst>
              <a:gd name="connsiteX0" fmla="*/ 4478694 w 4478694"/>
              <a:gd name="connsiteY0" fmla="*/ 2407298 h 2407298"/>
              <a:gd name="connsiteX1" fmla="*/ 0 w 4478694"/>
              <a:gd name="connsiteY1" fmla="*/ 0 h 240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8694" h="2407298">
                <a:moveTo>
                  <a:pt x="4478694" y="2407298"/>
                </a:moveTo>
                <a:cubicBezTo>
                  <a:pt x="2626567" y="1377043"/>
                  <a:pt x="774441" y="346788"/>
                  <a:pt x="0" y="0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DE1C77C5-88FA-254A-A49D-845FD0422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06"/>
          <a:stretch/>
        </p:blipFill>
        <p:spPr>
          <a:xfrm>
            <a:off x="6185399" y="2015229"/>
            <a:ext cx="2716800" cy="153234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33401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994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(3):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01AE7-0FE7-6049-B331-4953BF23BE0E}"/>
              </a:ext>
            </a:extLst>
          </p:cNvPr>
          <p:cNvSpPr txBox="1"/>
          <p:nvPr/>
        </p:nvSpPr>
        <p:spPr>
          <a:xfrm>
            <a:off x="4682541" y="2018984"/>
            <a:ext cx="2996553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Where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data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binary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file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disk?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5DB3A-EB04-514D-AFA5-BE4865C8B38A}"/>
              </a:ext>
            </a:extLst>
          </p:cNvPr>
          <p:cNvSpPr txBox="1"/>
          <p:nvPr/>
        </p:nvSpPr>
        <p:spPr>
          <a:xfrm>
            <a:off x="3187829" y="3019461"/>
            <a:ext cx="5498971" cy="20313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Again,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what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know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now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“memory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address”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---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address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data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when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binary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loaded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into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memory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---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 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data: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0x601030;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altLang="zh-CN" sz="1800" dirty="0">
                <a:solidFill>
                  <a:srgbClr val="FF0000"/>
                </a:solidFill>
              </a:rPr>
              <a:t>What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need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location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data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binary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file,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namely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offset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this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data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to 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beginning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file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8B00-3436-084F-813C-7653D45C9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7" y="972579"/>
            <a:ext cx="8229600" cy="93741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3BFC13-C003-1847-9418-4C505DBB8DE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138335" y="1324947"/>
            <a:ext cx="3544206" cy="101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24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re-write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FF085-8A5B-4443-8325-60C28C1A9590}"/>
              </a:ext>
            </a:extLst>
          </p:cNvPr>
          <p:cNvSpPr txBox="1"/>
          <p:nvPr/>
        </p:nvSpPr>
        <p:spPr>
          <a:xfrm>
            <a:off x="457199" y="1500732"/>
            <a:ext cx="6722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inside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binary</a:t>
            </a:r>
            <a:r>
              <a:rPr lang="zh-CN" altLang="en-US" sz="2000" dirty="0"/>
              <a:t> </a:t>
            </a:r>
            <a:r>
              <a:rPr lang="en-US" altLang="zh-CN" sz="2000" dirty="0"/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311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(3):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CE9E9-E8F6-7C4F-B3C6-B24AF852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0485"/>
            <a:ext cx="9144000" cy="6107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C8DA783-74F0-6C4F-9AD6-F01E4A1898A1}"/>
              </a:ext>
            </a:extLst>
          </p:cNvPr>
          <p:cNvSpPr/>
          <p:nvPr/>
        </p:nvSpPr>
        <p:spPr>
          <a:xfrm>
            <a:off x="5411756" y="1209608"/>
            <a:ext cx="2369975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853BD-EB03-FC4D-88F1-6843B6BD89D1}"/>
              </a:ext>
            </a:extLst>
          </p:cNvPr>
          <p:cNvSpPr/>
          <p:nvPr/>
        </p:nvSpPr>
        <p:spPr>
          <a:xfrm>
            <a:off x="7840825" y="1200443"/>
            <a:ext cx="1181877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11ECCC-859B-0741-AC16-C219FD57E378}"/>
              </a:ext>
            </a:extLst>
          </p:cNvPr>
          <p:cNvSpPr/>
          <p:nvPr/>
        </p:nvSpPr>
        <p:spPr>
          <a:xfrm>
            <a:off x="121299" y="2932590"/>
            <a:ext cx="3060440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Memory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address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.data: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0x601020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FAF8B8-CD4D-DC45-820E-D9A3B59112DD}"/>
              </a:ext>
            </a:extLst>
          </p:cNvPr>
          <p:cNvCxnSpPr>
            <a:cxnSpLocks/>
            <a:stCxn id="20" idx="2"/>
            <a:endCxn id="22" idx="3"/>
          </p:cNvCxnSpPr>
          <p:nvPr/>
        </p:nvCxnSpPr>
        <p:spPr>
          <a:xfrm flipH="1">
            <a:off x="3181739" y="1683822"/>
            <a:ext cx="3415005" cy="148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EC6EFC5-2111-824C-95D6-ECE77F9AF621}"/>
              </a:ext>
            </a:extLst>
          </p:cNvPr>
          <p:cNvSpPr/>
          <p:nvPr/>
        </p:nvSpPr>
        <p:spPr>
          <a:xfrm>
            <a:off x="5226372" y="2923308"/>
            <a:ext cx="2369975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.data: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0x1020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7F39EE-2CF6-FC45-A921-1AE76B93C2F3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6411360" y="1674657"/>
            <a:ext cx="2020404" cy="124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9115414-7168-D949-8FF3-3FDA0622D0E8}"/>
              </a:ext>
            </a:extLst>
          </p:cNvPr>
          <p:cNvSpPr/>
          <p:nvPr/>
        </p:nvSpPr>
        <p:spPr>
          <a:xfrm>
            <a:off x="121298" y="3486373"/>
            <a:ext cx="2960914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Memory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address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0x601030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B4BFBB-1120-804F-A88B-BA17BDD2D75E}"/>
              </a:ext>
            </a:extLst>
          </p:cNvPr>
          <p:cNvSpPr/>
          <p:nvPr/>
        </p:nvSpPr>
        <p:spPr>
          <a:xfrm>
            <a:off x="3592286" y="3553034"/>
            <a:ext cx="5430416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0x601030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–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0x601020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0x1020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0x1030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83DB5E-EB33-6543-A2B7-1E51CC0E686D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3181739" y="3169697"/>
            <a:ext cx="410547" cy="62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20F670-1871-9249-9EF3-60337BE623EE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>
            <a:off x="3082212" y="3723480"/>
            <a:ext cx="510074" cy="6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F6B3FC-A81D-7443-8E01-DAA2DA17A13C}"/>
              </a:ext>
            </a:extLst>
          </p:cNvPr>
          <p:cNvCxnSpPr>
            <a:cxnSpLocks/>
            <a:stCxn id="24" idx="2"/>
            <a:endCxn id="32" idx="0"/>
          </p:cNvCxnSpPr>
          <p:nvPr/>
        </p:nvCxnSpPr>
        <p:spPr>
          <a:xfrm flipH="1">
            <a:off x="6307494" y="3397522"/>
            <a:ext cx="103866" cy="15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44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(3):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4AF77E-E749-634F-ABBA-BBBF42503191}"/>
              </a:ext>
            </a:extLst>
          </p:cNvPr>
          <p:cNvSpPr/>
          <p:nvPr/>
        </p:nvSpPr>
        <p:spPr>
          <a:xfrm>
            <a:off x="289249" y="1224166"/>
            <a:ext cx="1054359" cy="70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412ED3-86A6-4B42-8B27-2D595482F44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343608" y="1577802"/>
            <a:ext cx="1810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D325BD-9C03-2E47-8CFE-C2C7C8A978F1}"/>
              </a:ext>
            </a:extLst>
          </p:cNvPr>
          <p:cNvSpPr txBox="1"/>
          <p:nvPr/>
        </p:nvSpPr>
        <p:spPr>
          <a:xfrm>
            <a:off x="1821417" y="1270024"/>
            <a:ext cx="1259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hexedit</a:t>
            </a:r>
            <a:endParaRPr lang="en-US" dirty="0"/>
          </a:p>
        </p:txBody>
      </p:sp>
      <p:pic>
        <p:nvPicPr>
          <p:cNvPr id="5" name="Picture 4" descr="A picture containing keyboard, computer&#10;&#10;Description automatically generated">
            <a:extLst>
              <a:ext uri="{FF2B5EF4-FFF2-40B4-BE49-F238E27FC236}">
                <a16:creationId xmlns:a16="http://schemas.microsoft.com/office/drawing/2014/main" id="{D32E2B4F-948D-9444-BEF6-2877D5B7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907" y="1046764"/>
            <a:ext cx="4924132" cy="1435174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49D270-C836-EE42-AEDE-7D2020B8C7C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547049" y="2481938"/>
            <a:ext cx="182924" cy="98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6BE3FC2-45AA-F54E-86B4-C1A79D42FA57}"/>
              </a:ext>
            </a:extLst>
          </p:cNvPr>
          <p:cNvSpPr txBox="1"/>
          <p:nvPr/>
        </p:nvSpPr>
        <p:spPr>
          <a:xfrm>
            <a:off x="5638510" y="2818470"/>
            <a:ext cx="3505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Find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your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target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offset: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0x1030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Find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your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data: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40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05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35D1A-4EEC-C642-B184-81F0A5A6F1F7}"/>
              </a:ext>
            </a:extLst>
          </p:cNvPr>
          <p:cNvSpPr txBox="1"/>
          <p:nvPr/>
        </p:nvSpPr>
        <p:spPr>
          <a:xfrm>
            <a:off x="1436914" y="4152122"/>
            <a:ext cx="643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318E4-7EED-2946-8274-83CD6E0E2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5" y="3479599"/>
            <a:ext cx="8920066" cy="2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50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(3):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C3A58E-4F02-D249-8D11-1058062C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4" y="1361550"/>
            <a:ext cx="8920066" cy="244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B1219-FEE3-5147-838A-C4E00818E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6" y="2265674"/>
            <a:ext cx="9144000" cy="3060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32F593-6BE2-A24D-AF97-F0971AFCAD7D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flipH="1">
            <a:off x="4683966" y="1605593"/>
            <a:ext cx="1" cy="66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92FEBD-9F69-B04E-9509-0A52B8EC9770}"/>
              </a:ext>
            </a:extLst>
          </p:cNvPr>
          <p:cNvSpPr txBox="1"/>
          <p:nvPr/>
        </p:nvSpPr>
        <p:spPr>
          <a:xfrm rot="154906">
            <a:off x="4690061" y="1781744"/>
            <a:ext cx="1647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F8C128-2AFA-D546-AC87-6FAB9B8D27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38"/>
          <a:stretch/>
        </p:blipFill>
        <p:spPr>
          <a:xfrm>
            <a:off x="909734" y="2855166"/>
            <a:ext cx="7324531" cy="17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7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rewrite: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obfuscation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61ECE-25FB-DB48-B0D0-C3DD56017CAB}"/>
              </a:ext>
            </a:extLst>
          </p:cNvPr>
          <p:cNvSpPr txBox="1"/>
          <p:nvPr/>
        </p:nvSpPr>
        <p:spPr>
          <a:xfrm>
            <a:off x="662473" y="1138335"/>
            <a:ext cx="73991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Binary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code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obfuscation</a:t>
            </a:r>
            <a:r>
              <a:rPr lang="zh-CN" altLang="en-US" dirty="0"/>
              <a:t> </a:t>
            </a:r>
            <a:r>
              <a:rPr lang="en-HK" altLang="zh-CN" dirty="0"/>
              <a:t>is the technique of making the </a:t>
            </a:r>
            <a:r>
              <a:rPr lang="en-US" altLang="zh-CN" dirty="0"/>
              <a:t>binary</a:t>
            </a:r>
            <a:r>
              <a:rPr lang="en-HK" altLang="zh-CN" dirty="0"/>
              <a:t> code of an application difficult to read and comprehend so it becomes almost impossible for any unauthorized third-party group or individual, using any available tools, to reverse engineer it.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obfuscation,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particular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compilation</a:t>
            </a:r>
            <a:r>
              <a:rPr lang="zh-CN" altLang="en-US" dirty="0"/>
              <a:t> </a:t>
            </a:r>
            <a:r>
              <a:rPr lang="en-US" altLang="zh-CN" dirty="0"/>
              <a:t>process.</a:t>
            </a:r>
            <a:endParaRPr lang="en-HK" altLang="zh-CN" dirty="0"/>
          </a:p>
          <a:p>
            <a:endParaRPr lang="en-HK" dirty="0"/>
          </a:p>
          <a:p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prevent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 </a:t>
            </a:r>
            <a:r>
              <a:rPr lang="en-US" altLang="zh-CN" dirty="0"/>
              <a:t>to:</a:t>
            </a:r>
            <a:endParaRPr lang="en-HK" altLang="zh-CN" dirty="0"/>
          </a:p>
          <a:p>
            <a:r>
              <a:rPr lang="en-US" altLang="zh-CN" dirty="0"/>
              <a:t>---</a:t>
            </a:r>
            <a:r>
              <a:rPr lang="zh-CN" altLang="en-US" dirty="0"/>
              <a:t> </a:t>
            </a:r>
            <a:r>
              <a:rPr lang="en-US" altLang="zh-CN" dirty="0"/>
              <a:t>protect</a:t>
            </a:r>
            <a:r>
              <a:rPr lang="zh-CN" altLang="en-US" dirty="0"/>
              <a:t> </a:t>
            </a:r>
            <a:r>
              <a:rPr lang="en-HK" altLang="zh-CN" dirty="0"/>
              <a:t>Intellectual </a:t>
            </a:r>
            <a:r>
              <a:rPr lang="en-US" altLang="zh-CN" dirty="0"/>
              <a:t>Property</a:t>
            </a:r>
            <a:endParaRPr lang="en-HK" altLang="zh-CN" dirty="0"/>
          </a:p>
          <a:p>
            <a:r>
              <a:rPr lang="en-US" altLang="zh-CN" dirty="0"/>
              <a:t>---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hide</a:t>
            </a:r>
            <a:r>
              <a:rPr lang="zh-CN" altLang="en-US" dirty="0"/>
              <a:t> </a:t>
            </a:r>
            <a:r>
              <a:rPr lang="en-US" altLang="zh-CN" dirty="0"/>
              <a:t>malicious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3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Obfuscation: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F51FC0C-4B71-3441-8983-706AC998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50" y="1063378"/>
            <a:ext cx="4627983" cy="32958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0D122-C8DF-4541-8CFA-DDE43DDA7467}"/>
              </a:ext>
            </a:extLst>
          </p:cNvPr>
          <p:cNvSpPr txBox="1"/>
          <p:nvPr/>
        </p:nvSpPr>
        <p:spPr>
          <a:xfrm>
            <a:off x="312576" y="4404836"/>
            <a:ext cx="4581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Note: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example,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source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code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used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better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for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demonstration.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key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idea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behind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example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can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well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applied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to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binary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code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via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binary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rewrite.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967FD-DFE6-AC44-BF5D-CF9FD59791E6}"/>
              </a:ext>
            </a:extLst>
          </p:cNvPr>
          <p:cNvSpPr/>
          <p:nvPr/>
        </p:nvSpPr>
        <p:spPr>
          <a:xfrm>
            <a:off x="970384" y="1959429"/>
            <a:ext cx="4068147" cy="751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E966722-1A18-5E49-A56D-4D0E7767C264}"/>
              </a:ext>
            </a:extLst>
          </p:cNvPr>
          <p:cNvSpPr/>
          <p:nvPr/>
        </p:nvSpPr>
        <p:spPr>
          <a:xfrm>
            <a:off x="5145833" y="307911"/>
            <a:ext cx="3312367" cy="755468"/>
          </a:xfrm>
          <a:prstGeom prst="wedgeRoundRectCallout">
            <a:avLst>
              <a:gd name="adj1" fmla="val -53509"/>
              <a:gd name="adj2" fmla="val 207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piece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inserted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obfuscate</a:t>
            </a:r>
            <a:r>
              <a:rPr lang="zh-CN" altLang="en-US" dirty="0"/>
              <a:t> </a:t>
            </a:r>
            <a:r>
              <a:rPr lang="en-US" altLang="zh-CN" dirty="0"/>
              <a:t>debugging</a:t>
            </a:r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C78AF79-98D8-5341-B93A-615727059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615" y="1959429"/>
            <a:ext cx="3731093" cy="5852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E45739-B294-CC4B-AC0E-674DCEA0442B}"/>
              </a:ext>
            </a:extLst>
          </p:cNvPr>
          <p:cNvSpPr txBox="1"/>
          <p:nvPr/>
        </p:nvSpPr>
        <p:spPr>
          <a:xfrm>
            <a:off x="5263615" y="2576273"/>
            <a:ext cx="3331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If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you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run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program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without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GDB,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you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will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asked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for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input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and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see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whether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you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give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desired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secret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151B319-B846-104E-8952-B9C2C2A59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71" y="3535187"/>
            <a:ext cx="3880383" cy="71576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45ABC6-FACD-BD45-9F0C-C81D764BE0F0}"/>
              </a:ext>
            </a:extLst>
          </p:cNvPr>
          <p:cNvSpPr txBox="1"/>
          <p:nvPr/>
        </p:nvSpPr>
        <p:spPr>
          <a:xfrm>
            <a:off x="5396204" y="4341363"/>
            <a:ext cx="329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If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you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run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program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with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GDB,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nothing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will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happen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93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categories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obfuscation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028F3-C817-B043-AD30-4B03CDB1DBDE}"/>
              </a:ext>
            </a:extLst>
          </p:cNvPr>
          <p:cNvSpPr txBox="1"/>
          <p:nvPr/>
        </p:nvSpPr>
        <p:spPr>
          <a:xfrm>
            <a:off x="662473" y="1138335"/>
            <a:ext cx="7399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them;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widely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Obfuscation</a:t>
            </a:r>
            <a:r>
              <a:rPr lang="zh-CN" altLang="en-US" dirty="0"/>
              <a:t> </a:t>
            </a:r>
            <a:r>
              <a:rPr lang="en-US" altLang="zh-CN" dirty="0"/>
              <a:t>(1):</a:t>
            </a:r>
            <a:r>
              <a:rPr lang="zh-CN" altLang="en-US" dirty="0"/>
              <a:t> </a:t>
            </a:r>
            <a:r>
              <a:rPr lang="en-US" altLang="zh-CN" dirty="0"/>
              <a:t>Insert</a:t>
            </a:r>
            <a:r>
              <a:rPr lang="zh-CN" altLang="en-US" dirty="0"/>
              <a:t> </a:t>
            </a:r>
            <a:r>
              <a:rPr lang="en-US" altLang="zh-CN" dirty="0"/>
              <a:t>extra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zero-effect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541537A-A132-B047-A900-0557BFCF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804653"/>
            <a:ext cx="2899404" cy="17876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AC1BBB-1FB0-8F49-A5D2-9C4C288DF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368" y="999018"/>
            <a:ext cx="3786573" cy="414448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1F4CED-F0B0-694A-AA35-D9B07E50CDB2}"/>
              </a:ext>
            </a:extLst>
          </p:cNvPr>
          <p:cNvCxnSpPr/>
          <p:nvPr/>
        </p:nvCxnSpPr>
        <p:spPr>
          <a:xfrm>
            <a:off x="3200400" y="2698469"/>
            <a:ext cx="858416" cy="38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92FBE94-F67B-EC44-9353-3B6B83873F12}"/>
              </a:ext>
            </a:extLst>
          </p:cNvPr>
          <p:cNvSpPr/>
          <p:nvPr/>
        </p:nvSpPr>
        <p:spPr>
          <a:xfrm>
            <a:off x="4572000" y="2220686"/>
            <a:ext cx="3303037" cy="1838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AB26D0E-FB43-6644-ACD9-E952FF790873}"/>
              </a:ext>
            </a:extLst>
          </p:cNvPr>
          <p:cNvSpPr/>
          <p:nvPr/>
        </p:nvSpPr>
        <p:spPr>
          <a:xfrm>
            <a:off x="7389845" y="1268963"/>
            <a:ext cx="1296955" cy="951723"/>
          </a:xfrm>
          <a:prstGeom prst="wedgeRoundRectCallout">
            <a:avLst>
              <a:gd name="adj1" fmla="val -71912"/>
              <a:gd name="adj2" fmla="val 57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DUMMY!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35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Obfuscation</a:t>
            </a:r>
            <a:r>
              <a:rPr lang="zh-CN" altLang="en-US" dirty="0"/>
              <a:t> </a:t>
            </a:r>
            <a:r>
              <a:rPr lang="en-US" altLang="zh-CN" dirty="0"/>
              <a:t>(2):</a:t>
            </a:r>
            <a:r>
              <a:rPr lang="zh-CN" altLang="en-US" dirty="0"/>
              <a:t> </a:t>
            </a:r>
            <a:r>
              <a:rPr lang="en-US" altLang="zh-CN" dirty="0"/>
              <a:t>Creating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branches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541537A-A132-B047-A900-0557BFCF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804653"/>
            <a:ext cx="2899404" cy="178763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1F4CED-F0B0-694A-AA35-D9B07E50CDB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095347" y="2698470"/>
            <a:ext cx="1616612" cy="38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7FCF71B-305D-9A43-985B-07CA3F158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59" y="1004402"/>
            <a:ext cx="3386602" cy="41493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136CEDB-7C36-B940-B987-B0069284C3E5}"/>
              </a:ext>
            </a:extLst>
          </p:cNvPr>
          <p:cNvSpPr/>
          <p:nvPr/>
        </p:nvSpPr>
        <p:spPr>
          <a:xfrm>
            <a:off x="326571" y="3797963"/>
            <a:ext cx="1968759" cy="1063286"/>
          </a:xfrm>
          <a:prstGeom prst="wedgeRoundRectCallout">
            <a:avLst>
              <a:gd name="adj1" fmla="val 239906"/>
              <a:gd name="adj2" fmla="val -160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Now!</a:t>
            </a:r>
            <a:r>
              <a:rPr lang="zh-CN" altLang="en-US" dirty="0"/>
              <a:t> </a:t>
            </a:r>
            <a:r>
              <a:rPr lang="en-US" altLang="zh-CN" dirty="0"/>
              <a:t>Tons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Obfuscation</a:t>
            </a:r>
            <a:r>
              <a:rPr lang="zh-CN" altLang="en-US" dirty="0"/>
              <a:t> </a:t>
            </a:r>
            <a:r>
              <a:rPr lang="en-US" altLang="zh-CN" dirty="0"/>
              <a:t>(4):</a:t>
            </a:r>
            <a:r>
              <a:rPr lang="zh-CN" altLang="en-US" dirty="0"/>
              <a:t> </a:t>
            </a:r>
            <a:r>
              <a:rPr lang="en-US" altLang="zh-CN" dirty="0"/>
              <a:t>Hiding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541537A-A132-B047-A900-0557BFCF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4" y="1106532"/>
            <a:ext cx="2640563" cy="162804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976DF-69B1-2344-8E99-FC846A6CD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278" y="1063378"/>
            <a:ext cx="5434368" cy="330341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1ADA2D-BB9A-254D-944C-D6C6D97E70C0}"/>
              </a:ext>
            </a:extLst>
          </p:cNvPr>
          <p:cNvCxnSpPr>
            <a:cxnSpLocks/>
          </p:cNvCxnSpPr>
          <p:nvPr/>
        </p:nvCxnSpPr>
        <p:spPr>
          <a:xfrm>
            <a:off x="2127269" y="2587414"/>
            <a:ext cx="1616612" cy="38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D2577C6-D22A-2745-8FE1-25C65150C077}"/>
              </a:ext>
            </a:extLst>
          </p:cNvPr>
          <p:cNvSpPr/>
          <p:nvPr/>
        </p:nvSpPr>
        <p:spPr>
          <a:xfrm>
            <a:off x="326571" y="3797963"/>
            <a:ext cx="1968759" cy="1063286"/>
          </a:xfrm>
          <a:prstGeom prst="wedgeRoundRectCallout">
            <a:avLst>
              <a:gd name="adj1" fmla="val 175925"/>
              <a:gd name="adj2" fmla="val -842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strcmp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obfuscated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55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Obfuscation</a:t>
            </a:r>
            <a:r>
              <a:rPr lang="zh-CN" altLang="en-US" dirty="0"/>
              <a:t> </a:t>
            </a:r>
            <a:r>
              <a:rPr lang="en-US" altLang="zh-CN" dirty="0"/>
              <a:t>(5):</a:t>
            </a:r>
            <a:r>
              <a:rPr lang="zh-CN" altLang="en-US" dirty="0"/>
              <a:t> </a:t>
            </a:r>
            <a:r>
              <a:rPr lang="en-US" altLang="zh-CN" dirty="0"/>
              <a:t>Complicate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541537A-A132-B047-A900-0557BFCF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4" y="1106532"/>
            <a:ext cx="2640563" cy="162804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1ADA2D-BB9A-254D-944C-D6C6D97E70C0}"/>
              </a:ext>
            </a:extLst>
          </p:cNvPr>
          <p:cNvCxnSpPr>
            <a:cxnSpLocks/>
          </p:cNvCxnSpPr>
          <p:nvPr/>
        </p:nvCxnSpPr>
        <p:spPr>
          <a:xfrm>
            <a:off x="2127269" y="2587414"/>
            <a:ext cx="1616612" cy="38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C3C64FC-B14A-8949-89F2-C2ED19D48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881" y="1390260"/>
            <a:ext cx="4417232" cy="329603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437A319-A675-D146-8BEA-A92FF2D87B14}"/>
              </a:ext>
            </a:extLst>
          </p:cNvPr>
          <p:cNvSpPr/>
          <p:nvPr/>
        </p:nvSpPr>
        <p:spPr>
          <a:xfrm>
            <a:off x="1558211" y="3462931"/>
            <a:ext cx="1968759" cy="1063286"/>
          </a:xfrm>
          <a:prstGeom prst="wedgeRoundRectCallout">
            <a:avLst>
              <a:gd name="adj1" fmla="val 140380"/>
              <a:gd name="adj2" fmla="val -579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Transform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secret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1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re-write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FF085-8A5B-4443-8325-60C28C1A9590}"/>
              </a:ext>
            </a:extLst>
          </p:cNvPr>
          <p:cNvSpPr txBox="1"/>
          <p:nvPr/>
        </p:nvSpPr>
        <p:spPr>
          <a:xfrm>
            <a:off x="457200" y="1150689"/>
            <a:ext cx="67228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Benign</a:t>
            </a:r>
            <a:r>
              <a:rPr lang="zh-CN" altLang="en-US" sz="2000" dirty="0"/>
              <a:t> </a:t>
            </a:r>
            <a:r>
              <a:rPr lang="en-US" altLang="zh-CN" sz="2000" dirty="0"/>
              <a:t>reasons:</a:t>
            </a:r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---</a:t>
            </a:r>
            <a:r>
              <a:rPr lang="zh-CN" altLang="en-US" sz="2000" dirty="0"/>
              <a:t> </a:t>
            </a:r>
            <a:r>
              <a:rPr lang="en-US" altLang="zh-CN" sz="2000" dirty="0"/>
              <a:t>Preventing</a:t>
            </a:r>
            <a:r>
              <a:rPr lang="zh-CN" altLang="en-US" sz="2000" dirty="0"/>
              <a:t> </a:t>
            </a:r>
            <a:r>
              <a:rPr lang="en-US" altLang="zh-CN" sz="2000" dirty="0"/>
              <a:t>reverse</a:t>
            </a:r>
            <a:r>
              <a:rPr lang="zh-CN" altLang="en-US" sz="2000" dirty="0"/>
              <a:t> </a:t>
            </a:r>
            <a:r>
              <a:rPr lang="en-US" altLang="zh-CN" sz="2000" dirty="0"/>
              <a:t>engineering</a:t>
            </a:r>
            <a:endParaRPr lang="en-HK" altLang="zh-CN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---</a:t>
            </a:r>
            <a:r>
              <a:rPr lang="zh-CN" altLang="en-US" sz="2000" dirty="0"/>
              <a:t> </a:t>
            </a:r>
            <a:r>
              <a:rPr lang="en-US" altLang="zh-CN" sz="2000" dirty="0"/>
              <a:t>Security</a:t>
            </a:r>
            <a:r>
              <a:rPr lang="zh-CN" altLang="en-US" sz="2000" dirty="0"/>
              <a:t> </a:t>
            </a:r>
            <a:r>
              <a:rPr lang="en-US" altLang="zh-CN" sz="2000" dirty="0"/>
              <a:t>hardening</a:t>
            </a:r>
            <a:r>
              <a:rPr lang="zh-CN" altLang="en-US" sz="2000" dirty="0"/>
              <a:t> </a:t>
            </a:r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patching</a:t>
            </a:r>
            <a:r>
              <a:rPr lang="zh-CN" altLang="en-US" sz="2000" dirty="0"/>
              <a:t> </a:t>
            </a:r>
            <a:r>
              <a:rPr lang="en-US" altLang="zh-CN" sz="2000" dirty="0"/>
              <a:t>bugs</a:t>
            </a:r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---</a:t>
            </a:r>
            <a:r>
              <a:rPr lang="zh-CN" altLang="en-US" sz="2000" dirty="0"/>
              <a:t> </a:t>
            </a:r>
            <a:r>
              <a:rPr lang="en-US" altLang="zh-CN" sz="2000" dirty="0"/>
              <a:t>Bypass</a:t>
            </a:r>
            <a:r>
              <a:rPr lang="zh-CN" altLang="en-US" sz="2000" dirty="0"/>
              <a:t> </a:t>
            </a:r>
            <a:r>
              <a:rPr lang="en-US" altLang="zh-CN" sz="2000" dirty="0"/>
              <a:t>complicated</a:t>
            </a:r>
            <a:r>
              <a:rPr lang="zh-CN" altLang="en-US" sz="2000" dirty="0"/>
              <a:t> </a:t>
            </a:r>
            <a:r>
              <a:rPr lang="en-US" altLang="zh-CN" sz="2000" dirty="0"/>
              <a:t>checks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malware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Malicious</a:t>
            </a:r>
            <a:r>
              <a:rPr lang="zh-CN" altLang="en-US" sz="2000" dirty="0"/>
              <a:t> </a:t>
            </a:r>
            <a:r>
              <a:rPr lang="en-US" altLang="zh-CN" sz="2000" dirty="0"/>
              <a:t>reasons:</a:t>
            </a:r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---</a:t>
            </a:r>
            <a:r>
              <a:rPr lang="zh-CN" altLang="en-US" sz="2000" dirty="0"/>
              <a:t> </a:t>
            </a:r>
            <a:r>
              <a:rPr lang="en-US" altLang="zh-CN" sz="2000" dirty="0"/>
              <a:t>Mask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real</a:t>
            </a:r>
            <a:r>
              <a:rPr lang="zh-CN" altLang="en-US" sz="2000" dirty="0"/>
              <a:t> </a:t>
            </a:r>
            <a:r>
              <a:rPr lang="en-US" altLang="zh-CN" sz="2000" dirty="0"/>
              <a:t>behaviors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malware</a:t>
            </a:r>
            <a:endParaRPr lang="en-HK" altLang="zh-CN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---</a:t>
            </a:r>
            <a:r>
              <a:rPr lang="zh-CN" altLang="en-US" sz="2000" dirty="0"/>
              <a:t> </a:t>
            </a:r>
            <a:r>
              <a:rPr lang="en-US" altLang="zh-CN" sz="2000" dirty="0"/>
              <a:t>Bypass</a:t>
            </a:r>
            <a:r>
              <a:rPr lang="zh-CN" altLang="en-US" sz="2000" dirty="0"/>
              <a:t> </a:t>
            </a:r>
            <a:r>
              <a:rPr lang="en-US" altLang="zh-CN" sz="2000" dirty="0"/>
              <a:t>license</a:t>
            </a:r>
            <a:r>
              <a:rPr lang="zh-CN" altLang="en-US" sz="2000" dirty="0"/>
              <a:t> </a:t>
            </a:r>
            <a:r>
              <a:rPr lang="en-US" altLang="zh-CN" sz="2000" dirty="0"/>
              <a:t>checks</a:t>
            </a:r>
            <a:endParaRPr lang="en-HK" altLang="zh-CN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---</a:t>
            </a:r>
            <a:r>
              <a:rPr lang="zh-CN" altLang="en-US" sz="2000" dirty="0"/>
              <a:t> </a:t>
            </a:r>
            <a:r>
              <a:rPr lang="en-US" altLang="zh-CN" sz="2000" dirty="0"/>
              <a:t>Inject</a:t>
            </a:r>
            <a:r>
              <a:rPr lang="zh-CN" altLang="en-US" sz="2000" dirty="0"/>
              <a:t> </a:t>
            </a:r>
            <a:r>
              <a:rPr lang="en-US" altLang="zh-CN" sz="2000" dirty="0"/>
              <a:t>malicious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into</a:t>
            </a:r>
            <a:r>
              <a:rPr lang="zh-CN" altLang="en-US" sz="2000" dirty="0"/>
              <a:t> </a:t>
            </a:r>
            <a:r>
              <a:rPr lang="en-US" altLang="zh-CN" sz="2000" dirty="0"/>
              <a:t>benign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fun</a:t>
            </a:r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---</a:t>
            </a:r>
            <a:r>
              <a:rPr lang="zh-CN" altLang="en-US" sz="2000" dirty="0"/>
              <a:t> </a:t>
            </a:r>
            <a:r>
              <a:rPr lang="en-US" altLang="zh-CN" sz="2000" dirty="0"/>
              <a:t>Say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cannot</a:t>
            </a:r>
            <a:r>
              <a:rPr lang="zh-CN" altLang="en-US" sz="2000" dirty="0"/>
              <a:t> </a:t>
            </a:r>
            <a:r>
              <a:rPr lang="en-US" altLang="zh-CN" sz="2000" dirty="0"/>
              <a:t>pass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stage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r>
              <a:rPr lang="en-US" altLang="zh-CN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56041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Obfuscation</a:t>
            </a:r>
            <a:r>
              <a:rPr lang="zh-CN" altLang="en-US" dirty="0"/>
              <a:t> </a:t>
            </a:r>
            <a:r>
              <a:rPr lang="en-US" altLang="zh-CN" dirty="0"/>
              <a:t>(5):</a:t>
            </a:r>
            <a:r>
              <a:rPr lang="zh-CN" altLang="en-US" dirty="0"/>
              <a:t> </a:t>
            </a:r>
            <a:r>
              <a:rPr lang="en-US" altLang="zh-CN" dirty="0"/>
              <a:t>Compressing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encrypting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541537A-A132-B047-A900-0557BFCF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4" y="1106532"/>
            <a:ext cx="2640563" cy="16280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DA1454-3535-3945-B3C0-17BD5F82527B}"/>
              </a:ext>
            </a:extLst>
          </p:cNvPr>
          <p:cNvSpPr/>
          <p:nvPr/>
        </p:nvSpPr>
        <p:spPr>
          <a:xfrm>
            <a:off x="5383764" y="1063378"/>
            <a:ext cx="2687216" cy="1628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compressed_code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A66447-CD25-3F4C-AE7C-278253EFBACC}"/>
              </a:ext>
            </a:extLst>
          </p:cNvPr>
          <p:cNvCxnSpPr>
            <a:stCxn id="3" idx="3"/>
            <a:endCxn id="2" idx="1"/>
          </p:cNvCxnSpPr>
          <p:nvPr/>
        </p:nvCxnSpPr>
        <p:spPr>
          <a:xfrm flipV="1">
            <a:off x="2729917" y="1877400"/>
            <a:ext cx="2653847" cy="4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5D75F8-13A1-5949-B7BA-819ED00FC4D4}"/>
              </a:ext>
            </a:extLst>
          </p:cNvPr>
          <p:cNvSpPr txBox="1"/>
          <p:nvPr/>
        </p:nvSpPr>
        <p:spPr>
          <a:xfrm>
            <a:off x="2996390" y="1600927"/>
            <a:ext cx="2487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Compress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B0651-9B07-2540-A057-AED18F1AAFC0}"/>
              </a:ext>
            </a:extLst>
          </p:cNvPr>
          <p:cNvSpPr txBox="1"/>
          <p:nvPr/>
        </p:nvSpPr>
        <p:spPr>
          <a:xfrm>
            <a:off x="4548674" y="3043778"/>
            <a:ext cx="4357396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main(){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  </a:t>
            </a:r>
            <a:r>
              <a:rPr lang="en-US" altLang="zh-CN" dirty="0" err="1">
                <a:solidFill>
                  <a:srgbClr val="FF0000"/>
                </a:solidFill>
              </a:rPr>
              <a:t>original_code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malloc(</a:t>
            </a:r>
            <a:r>
              <a:rPr lang="en-US" altLang="zh-CN" dirty="0" err="1">
                <a:solidFill>
                  <a:srgbClr val="FF0000"/>
                </a:solidFill>
              </a:rPr>
              <a:t>some_byte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  </a:t>
            </a:r>
            <a:r>
              <a:rPr lang="en-US" altLang="zh-CN" dirty="0" err="1">
                <a:solidFill>
                  <a:srgbClr val="FF0000"/>
                </a:solidFill>
              </a:rPr>
              <a:t>original_code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decompress(</a:t>
            </a:r>
            <a:r>
              <a:rPr lang="en-US" altLang="zh-CN" dirty="0" err="1">
                <a:solidFill>
                  <a:srgbClr val="FF0000"/>
                </a:solidFill>
              </a:rPr>
              <a:t>compressed_code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  </a:t>
            </a:r>
            <a:r>
              <a:rPr lang="en-US" altLang="zh-CN" dirty="0">
                <a:solidFill>
                  <a:srgbClr val="FF0000"/>
                </a:solidFill>
              </a:rPr>
              <a:t>run(</a:t>
            </a:r>
            <a:r>
              <a:rPr lang="en-US" altLang="zh-CN" dirty="0" err="1">
                <a:solidFill>
                  <a:srgbClr val="FF0000"/>
                </a:solidFill>
              </a:rPr>
              <a:t>original_code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}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2C9580-5FD0-424B-9090-2A08ADE5617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6727372" y="2691422"/>
            <a:ext cx="0" cy="35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225FC38-0A53-B84C-8ABA-3895E7770F8E}"/>
              </a:ext>
            </a:extLst>
          </p:cNvPr>
          <p:cNvSpPr/>
          <p:nvPr/>
        </p:nvSpPr>
        <p:spPr>
          <a:xfrm>
            <a:off x="4292082" y="559837"/>
            <a:ext cx="4777273" cy="3974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8F7C37-88D8-6E4B-8117-54AB914C3693}"/>
              </a:ext>
            </a:extLst>
          </p:cNvPr>
          <p:cNvSpPr txBox="1"/>
          <p:nvPr/>
        </p:nvSpPr>
        <p:spPr>
          <a:xfrm>
            <a:off x="4046974" y="4583663"/>
            <a:ext cx="5267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030A0"/>
                </a:solidFill>
              </a:rPr>
              <a:t>Put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 err="1">
                <a:solidFill>
                  <a:srgbClr val="7030A0"/>
                </a:solidFill>
              </a:rPr>
              <a:t>compressed_code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and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above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code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into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same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binary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file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33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Obfuscation</a:t>
            </a:r>
            <a:r>
              <a:rPr lang="zh-CN" altLang="en-US" dirty="0"/>
              <a:t> </a:t>
            </a:r>
            <a:r>
              <a:rPr lang="en-US" altLang="zh-CN" dirty="0"/>
              <a:t>(5):</a:t>
            </a:r>
            <a:r>
              <a:rPr lang="zh-CN" altLang="en-US" dirty="0"/>
              <a:t> </a:t>
            </a:r>
            <a:r>
              <a:rPr lang="en-US" altLang="zh-CN" dirty="0"/>
              <a:t>Compressing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encrypting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6F7EE-186C-7A44-ABC5-70EEE4465C94}"/>
              </a:ext>
            </a:extLst>
          </p:cNvPr>
          <p:cNvSpPr txBox="1"/>
          <p:nvPr/>
        </p:nvSpPr>
        <p:spPr>
          <a:xfrm>
            <a:off x="662473" y="1138335"/>
            <a:ext cx="73991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7030A0"/>
                </a:solidFill>
              </a:rPr>
              <a:t>UPX: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one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of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most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commonly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used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packers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that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can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compress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original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binary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code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and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create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new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binary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file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which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will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decompress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run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original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code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run-time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7030A0"/>
                </a:solidFill>
              </a:rPr>
              <a:t>Freely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available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HK" altLang="zh-CN" dirty="0">
                <a:solidFill>
                  <a:srgbClr val="7030A0"/>
                </a:solidFill>
                <a:hlinkClick r:id="rId3"/>
              </a:rPr>
              <a:t>https://upx.github.io/</a:t>
            </a:r>
            <a:endParaRPr lang="en-HK" altLang="zh-CN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altLang="zh-CN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7030A0"/>
                </a:solidFill>
              </a:rPr>
              <a:t>It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provides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multiple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options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for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tradeoff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between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efficiency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and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 err="1">
                <a:solidFill>
                  <a:srgbClr val="7030A0"/>
                </a:solidFill>
              </a:rPr>
              <a:t>strenthen</a:t>
            </a:r>
            <a:endParaRPr lang="en-US" altLang="zh-CN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211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Obfuscation</a:t>
            </a:r>
            <a:r>
              <a:rPr lang="zh-CN" altLang="en-US" dirty="0"/>
              <a:t> </a:t>
            </a:r>
            <a:r>
              <a:rPr lang="en-US" altLang="zh-CN" dirty="0"/>
              <a:t>(5):</a:t>
            </a:r>
            <a:r>
              <a:rPr lang="zh-CN" altLang="en-US" dirty="0"/>
              <a:t> </a:t>
            </a:r>
            <a:r>
              <a:rPr lang="en-US" altLang="zh-CN" dirty="0"/>
              <a:t>Compressing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encrypting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(an</a:t>
            </a:r>
            <a:r>
              <a:rPr lang="zh-CN" altLang="en-US" dirty="0"/>
              <a:t> </a:t>
            </a:r>
            <a:r>
              <a:rPr lang="en-US" altLang="zh-CN" dirty="0"/>
              <a:t>example)</a:t>
            </a:r>
            <a:endParaRPr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0E4A744-0050-BA4C-BCD9-55B2EBD2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4317"/>
            <a:ext cx="3871608" cy="25412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7B4D41-7610-934A-8FF6-743909DDD941}"/>
              </a:ext>
            </a:extLst>
          </p:cNvPr>
          <p:cNvSpPr/>
          <p:nvPr/>
        </p:nvSpPr>
        <p:spPr>
          <a:xfrm>
            <a:off x="5812971" y="1420109"/>
            <a:ext cx="2397968" cy="1557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291B34-16C5-6B40-B9AF-7940A2E46F1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208106" y="2198870"/>
            <a:ext cx="1604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ADEB17-A187-0C49-AAD1-32BBAEBBEA2A}"/>
              </a:ext>
            </a:extLst>
          </p:cNvPr>
          <p:cNvSpPr txBox="1"/>
          <p:nvPr/>
        </p:nvSpPr>
        <p:spPr>
          <a:xfrm>
            <a:off x="4534677" y="1890960"/>
            <a:ext cx="1278294" cy="30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Compile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89A5A-A044-2241-930B-1617A670062B}"/>
              </a:ext>
            </a:extLst>
          </p:cNvPr>
          <p:cNvSpPr/>
          <p:nvPr/>
        </p:nvSpPr>
        <p:spPr>
          <a:xfrm>
            <a:off x="4572000" y="3703067"/>
            <a:ext cx="2397968" cy="1338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UPX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41EF5-D4E0-C64C-8760-EED976A78477}"/>
              </a:ext>
            </a:extLst>
          </p:cNvPr>
          <p:cNvSpPr txBox="1"/>
          <p:nvPr/>
        </p:nvSpPr>
        <p:spPr>
          <a:xfrm>
            <a:off x="5527792" y="3131586"/>
            <a:ext cx="1278294" cy="30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UPX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C1CE3F-390B-274A-BD5D-FD06BA7AC951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770984" y="2977631"/>
            <a:ext cx="1240971" cy="72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6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Obfuscation</a:t>
            </a:r>
            <a:r>
              <a:rPr lang="zh-CN" altLang="en-US" dirty="0"/>
              <a:t> </a:t>
            </a:r>
            <a:r>
              <a:rPr lang="en-US" altLang="zh-CN" dirty="0"/>
              <a:t>(5):</a:t>
            </a:r>
            <a:r>
              <a:rPr lang="zh-CN" altLang="en-US" dirty="0"/>
              <a:t> </a:t>
            </a:r>
            <a:r>
              <a:rPr lang="en-US" altLang="zh-CN" dirty="0"/>
              <a:t>Compressing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encrypting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6182DEF-8E8D-2544-92DB-8C117B27B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063378"/>
            <a:ext cx="3187276" cy="222099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918944F-6718-A746-B9B5-6A9910126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552" y="2015617"/>
            <a:ext cx="2089720" cy="253751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EAE85-6460-214A-8AC5-2463DD8DCE07}"/>
              </a:ext>
            </a:extLst>
          </p:cNvPr>
          <p:cNvSpPr txBox="1"/>
          <p:nvPr/>
        </p:nvSpPr>
        <p:spPr>
          <a:xfrm>
            <a:off x="886408" y="4553134"/>
            <a:ext cx="4663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Before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packing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UPX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56EE2D7-6D10-F540-B593-C5A623C9A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245" y="634678"/>
            <a:ext cx="3354755" cy="366926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47F93-F514-CE4B-978C-811AD7A6A1C4}"/>
              </a:ext>
            </a:extLst>
          </p:cNvPr>
          <p:cNvSpPr txBox="1"/>
          <p:nvPr/>
        </p:nvSpPr>
        <p:spPr>
          <a:xfrm>
            <a:off x="4480422" y="4443922"/>
            <a:ext cx="466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030A0"/>
                </a:solidFill>
              </a:rPr>
              <a:t>After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packing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UPX</a:t>
            </a:r>
          </a:p>
          <a:p>
            <a:pPr algn="ctr"/>
            <a:r>
              <a:rPr lang="en-US" altLang="zh-CN" dirty="0">
                <a:solidFill>
                  <a:srgbClr val="7030A0"/>
                </a:solidFill>
              </a:rPr>
              <a:t>You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won’t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even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able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to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find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”main”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24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Obfuscation</a:t>
            </a:r>
            <a:r>
              <a:rPr lang="zh-CN" altLang="en-US" dirty="0"/>
              <a:t> </a:t>
            </a:r>
            <a:r>
              <a:rPr lang="en-US" altLang="zh-CN" dirty="0"/>
              <a:t>(6):</a:t>
            </a:r>
            <a:r>
              <a:rPr lang="zh-CN" altLang="en-US" dirty="0"/>
              <a:t> </a:t>
            </a:r>
            <a:r>
              <a:rPr lang="en-US" altLang="zh-CN" dirty="0"/>
              <a:t>Anti-debugging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F51FC0C-4B71-3441-8983-706AC998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50" y="1063378"/>
            <a:ext cx="4627983" cy="32958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0D122-C8DF-4541-8CFA-DDE43DDA7467}"/>
              </a:ext>
            </a:extLst>
          </p:cNvPr>
          <p:cNvSpPr txBox="1"/>
          <p:nvPr/>
        </p:nvSpPr>
        <p:spPr>
          <a:xfrm>
            <a:off x="312576" y="4404836"/>
            <a:ext cx="4581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Note: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example,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source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code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used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better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for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demonstration.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key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idea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behind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example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can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well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applied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to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binary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code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via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binary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rewrite.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967FD-DFE6-AC44-BF5D-CF9FD59791E6}"/>
              </a:ext>
            </a:extLst>
          </p:cNvPr>
          <p:cNvSpPr/>
          <p:nvPr/>
        </p:nvSpPr>
        <p:spPr>
          <a:xfrm>
            <a:off x="970384" y="1959429"/>
            <a:ext cx="4068147" cy="751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E966722-1A18-5E49-A56D-4D0E7767C264}"/>
              </a:ext>
            </a:extLst>
          </p:cNvPr>
          <p:cNvSpPr/>
          <p:nvPr/>
        </p:nvSpPr>
        <p:spPr>
          <a:xfrm>
            <a:off x="5682341" y="137085"/>
            <a:ext cx="3312367" cy="755468"/>
          </a:xfrm>
          <a:prstGeom prst="wedgeRoundRectCallout">
            <a:avLst>
              <a:gd name="adj1" fmla="val -71819"/>
              <a:gd name="adj2" fmla="val 2026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piece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inserted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obfuscate</a:t>
            </a:r>
            <a:r>
              <a:rPr lang="zh-CN" altLang="en-US" dirty="0"/>
              <a:t> </a:t>
            </a:r>
            <a:r>
              <a:rPr lang="en-US" altLang="zh-CN" dirty="0"/>
              <a:t>debugging</a:t>
            </a:r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C78AF79-98D8-5341-B93A-615727059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615" y="1959429"/>
            <a:ext cx="3731093" cy="5852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E45739-B294-CC4B-AC0E-674DCEA0442B}"/>
              </a:ext>
            </a:extLst>
          </p:cNvPr>
          <p:cNvSpPr txBox="1"/>
          <p:nvPr/>
        </p:nvSpPr>
        <p:spPr>
          <a:xfrm>
            <a:off x="5263615" y="2576273"/>
            <a:ext cx="3331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If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you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run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program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without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GDB,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you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will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be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asked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for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input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and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see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whether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you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give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the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desired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secret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151B319-B846-104E-8952-B9C2C2A59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71" y="3535187"/>
            <a:ext cx="3880383" cy="71576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45ABC6-FACD-BD45-9F0C-C81D764BE0F0}"/>
              </a:ext>
            </a:extLst>
          </p:cNvPr>
          <p:cNvSpPr txBox="1"/>
          <p:nvPr/>
        </p:nvSpPr>
        <p:spPr>
          <a:xfrm>
            <a:off x="5396204" y="4341363"/>
            <a:ext cx="329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If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you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run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this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program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with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GDB,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nothing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will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happen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0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FF085-8A5B-4443-8325-60C28C1A9590}"/>
              </a:ext>
            </a:extLst>
          </p:cNvPr>
          <p:cNvSpPr txBox="1"/>
          <p:nvPr/>
        </p:nvSpPr>
        <p:spPr>
          <a:xfrm>
            <a:off x="457199" y="1500732"/>
            <a:ext cx="67228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Statically:</a:t>
            </a:r>
            <a:r>
              <a:rPr lang="zh-CN" altLang="en-US" sz="2000" dirty="0"/>
              <a:t> </a:t>
            </a:r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binary</a:t>
            </a:r>
            <a:r>
              <a:rPr lang="zh-CN" altLang="en-US" sz="2000" dirty="0"/>
              <a:t> </a:t>
            </a:r>
            <a:r>
              <a:rPr lang="en-US" altLang="zh-CN" sz="2000" dirty="0"/>
              <a:t>file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disk</a:t>
            </a:r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---</a:t>
            </a:r>
            <a:r>
              <a:rPr lang="zh-CN" altLang="en-US" sz="2000" dirty="0"/>
              <a:t> </a:t>
            </a:r>
            <a:r>
              <a:rPr lang="en-US" altLang="zh-CN" sz="2000" dirty="0"/>
              <a:t>Hard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ensure</a:t>
            </a:r>
            <a:r>
              <a:rPr lang="zh-CN" altLang="en-US" sz="2000" dirty="0"/>
              <a:t> </a:t>
            </a:r>
            <a:r>
              <a:rPr lang="en-US" altLang="zh-CN" sz="2000" dirty="0"/>
              <a:t>correctness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safety</a:t>
            </a:r>
            <a:r>
              <a:rPr lang="zh-CN" altLang="en-US" sz="2000" dirty="0"/>
              <a:t> </a:t>
            </a:r>
            <a:endParaRPr lang="en-HK" altLang="zh-CN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---</a:t>
            </a:r>
            <a:r>
              <a:rPr lang="zh-CN" altLang="en-US" sz="2000" dirty="0"/>
              <a:t> </a:t>
            </a:r>
            <a:r>
              <a:rPr lang="en-US" altLang="zh-CN" sz="2000" dirty="0"/>
              <a:t>Permanent</a:t>
            </a:r>
            <a:r>
              <a:rPr lang="zh-CN" altLang="en-US" sz="2000" dirty="0"/>
              <a:t> </a:t>
            </a:r>
            <a:r>
              <a:rPr lang="en-US" altLang="zh-CN" sz="2000" dirty="0"/>
              <a:t>change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Dynamically:</a:t>
            </a:r>
            <a:r>
              <a:rPr lang="zh-CN" altLang="en-US" sz="2000" dirty="0"/>
              <a:t> </a:t>
            </a:r>
            <a:r>
              <a:rPr lang="en-US" altLang="zh-CN" sz="2000" dirty="0"/>
              <a:t>load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binary</a:t>
            </a:r>
            <a:r>
              <a:rPr lang="zh-CN" altLang="en-US" sz="2000" dirty="0"/>
              <a:t> </a:t>
            </a:r>
            <a:r>
              <a:rPr lang="en-US" altLang="zh-CN" sz="2000" dirty="0"/>
              <a:t>into</a:t>
            </a:r>
            <a:r>
              <a:rPr lang="zh-CN" altLang="en-US" sz="2000" dirty="0"/>
              <a:t> </a:t>
            </a:r>
            <a:r>
              <a:rPr lang="en-US" altLang="zh-CN" sz="2000" dirty="0"/>
              <a:t>tools</a:t>
            </a:r>
            <a:r>
              <a:rPr lang="zh-CN" altLang="en-US" sz="2000" dirty="0"/>
              <a:t> </a:t>
            </a:r>
            <a:r>
              <a:rPr lang="en-US" altLang="zh-CN" sz="2000" dirty="0"/>
              <a:t>like</a:t>
            </a:r>
            <a:r>
              <a:rPr lang="zh-CN" altLang="en-US" sz="2000" dirty="0"/>
              <a:t> </a:t>
            </a:r>
            <a:r>
              <a:rPr lang="en-US" altLang="zh-CN" sz="2000" dirty="0"/>
              <a:t>debuggers,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memory</a:t>
            </a:r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---</a:t>
            </a:r>
            <a:r>
              <a:rPr lang="zh-CN" altLang="en-US" sz="2000" dirty="0"/>
              <a:t> </a:t>
            </a:r>
            <a:r>
              <a:rPr lang="en-US" altLang="zh-CN" sz="2000" dirty="0"/>
              <a:t>Easy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errors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---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every time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restart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2959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rewrite: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60A48B-A37B-A742-8C43-54C416860084}"/>
              </a:ext>
            </a:extLst>
          </p:cNvPr>
          <p:cNvSpPr/>
          <p:nvPr/>
        </p:nvSpPr>
        <p:spPr>
          <a:xfrm>
            <a:off x="227774" y="1707356"/>
            <a:ext cx="1171575" cy="650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0C488A-D791-4B4F-A0B7-482075EBADF1}"/>
              </a:ext>
            </a:extLst>
          </p:cNvPr>
          <p:cNvSpPr/>
          <p:nvPr/>
        </p:nvSpPr>
        <p:spPr>
          <a:xfrm>
            <a:off x="3195638" y="1707356"/>
            <a:ext cx="1171575" cy="650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Assembly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0593D9-69F5-5E47-8015-F00A85902D4D}"/>
              </a:ext>
            </a:extLst>
          </p:cNvPr>
          <p:cNvSpPr/>
          <p:nvPr/>
        </p:nvSpPr>
        <p:spPr>
          <a:xfrm>
            <a:off x="7158863" y="1707356"/>
            <a:ext cx="1757363" cy="650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targets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EDC0B8-8023-9746-83CE-6513A849AF1B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1399349" y="2032397"/>
            <a:ext cx="1796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CEBC13-3AD0-9B40-9253-1E7303862FB9}"/>
              </a:ext>
            </a:extLst>
          </p:cNvPr>
          <p:cNvSpPr txBox="1"/>
          <p:nvPr/>
        </p:nvSpPr>
        <p:spPr>
          <a:xfrm>
            <a:off x="1584891" y="1679220"/>
            <a:ext cx="1259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Disassembly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85FFC7-D982-6245-ABAA-B039E725406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367213" y="2032397"/>
            <a:ext cx="2791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28A36E-BAF3-0446-B02B-69223BA28C94}"/>
              </a:ext>
            </a:extLst>
          </p:cNvPr>
          <p:cNvSpPr txBox="1"/>
          <p:nvPr/>
        </p:nvSpPr>
        <p:spPr>
          <a:xfrm>
            <a:off x="4552755" y="1707356"/>
            <a:ext cx="2865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3AC9A9-711D-974F-965B-2F451EE581EE}"/>
              </a:ext>
            </a:extLst>
          </p:cNvPr>
          <p:cNvSpPr/>
          <p:nvPr/>
        </p:nvSpPr>
        <p:spPr>
          <a:xfrm>
            <a:off x="7091628" y="3009103"/>
            <a:ext cx="1891831" cy="650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A2007F-465F-2042-926A-C85C8812D955}"/>
              </a:ext>
            </a:extLst>
          </p:cNvPr>
          <p:cNvCxnSpPr>
            <a:stCxn id="7" idx="2"/>
            <a:endCxn id="20" idx="0"/>
          </p:cNvCxnSpPr>
          <p:nvPr/>
        </p:nvCxnSpPr>
        <p:spPr>
          <a:xfrm flipH="1">
            <a:off x="8037544" y="2357438"/>
            <a:ext cx="1" cy="65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0B12E6-2FFA-EB47-8561-79096AEEB35C}"/>
              </a:ext>
            </a:extLst>
          </p:cNvPr>
          <p:cNvSpPr txBox="1"/>
          <p:nvPr/>
        </p:nvSpPr>
        <p:spPr>
          <a:xfrm>
            <a:off x="8037543" y="2528590"/>
            <a:ext cx="1259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Edit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A392BE-9956-E345-B5BE-0A8822B6BDCA}"/>
              </a:ext>
            </a:extLst>
          </p:cNvPr>
          <p:cNvSpPr txBox="1"/>
          <p:nvPr/>
        </p:nvSpPr>
        <p:spPr>
          <a:xfrm>
            <a:off x="227774" y="3111103"/>
            <a:ext cx="6223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Why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do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not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directly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modify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assembly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code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and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re-assembly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modified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code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back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to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binary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code?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62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(1):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endParaRPr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F013D3-906E-0346-9292-10983EE1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62960"/>
            <a:ext cx="2743199" cy="1671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16B121-D71B-6F4E-BD94-90503ECDDDF8}"/>
              </a:ext>
            </a:extLst>
          </p:cNvPr>
          <p:cNvSpPr/>
          <p:nvPr/>
        </p:nvSpPr>
        <p:spPr>
          <a:xfrm>
            <a:off x="5812971" y="1420109"/>
            <a:ext cx="2397968" cy="1557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2BAA11-C4DA-4140-BE77-B2807664A78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3200399" y="2198870"/>
            <a:ext cx="26125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B39EC1-A2CB-2A45-B613-7E0063CD0410}"/>
              </a:ext>
            </a:extLst>
          </p:cNvPr>
          <p:cNvSpPr txBox="1"/>
          <p:nvPr/>
        </p:nvSpPr>
        <p:spPr>
          <a:xfrm>
            <a:off x="5812971" y="3189793"/>
            <a:ext cx="2799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Goal: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make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binary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print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“Secret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message”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when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run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it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41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(1):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16B121-D71B-6F4E-BD94-90503ECDDDF8}"/>
              </a:ext>
            </a:extLst>
          </p:cNvPr>
          <p:cNvSpPr/>
          <p:nvPr/>
        </p:nvSpPr>
        <p:spPr>
          <a:xfrm>
            <a:off x="289249" y="1224166"/>
            <a:ext cx="1054359" cy="70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endParaRPr lang="en-US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5B18BE-204F-0D40-B043-A69148A15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7"/>
          <a:stretch/>
        </p:blipFill>
        <p:spPr>
          <a:xfrm>
            <a:off x="3554964" y="1224166"/>
            <a:ext cx="5498970" cy="22183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9FD79A-8FBB-A54F-B806-D326335ACE69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1343608" y="1577802"/>
            <a:ext cx="2211356" cy="75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64691A-073C-D445-AE1F-EBFC43556E27}"/>
              </a:ext>
            </a:extLst>
          </p:cNvPr>
          <p:cNvSpPr txBox="1"/>
          <p:nvPr/>
        </p:nvSpPr>
        <p:spPr>
          <a:xfrm rot="1274282">
            <a:off x="1698152" y="1552957"/>
            <a:ext cx="1259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Disassembly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6A325-0C5C-5C41-AFDB-F84010DCA3D7}"/>
              </a:ext>
            </a:extLst>
          </p:cNvPr>
          <p:cNvSpPr/>
          <p:nvPr/>
        </p:nvSpPr>
        <p:spPr>
          <a:xfrm>
            <a:off x="3676261" y="1894113"/>
            <a:ext cx="3405674" cy="102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2EB33B-03CF-5247-B119-83EB4954A4C2}"/>
              </a:ext>
            </a:extLst>
          </p:cNvPr>
          <p:cNvSpPr/>
          <p:nvPr/>
        </p:nvSpPr>
        <p:spPr>
          <a:xfrm>
            <a:off x="391886" y="3620278"/>
            <a:ext cx="8662047" cy="138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instruction</a:t>
            </a:r>
            <a:r>
              <a:rPr lang="zh-CN" altLang="en-US" sz="1600" dirty="0"/>
              <a:t> </a:t>
            </a:r>
            <a:r>
              <a:rPr lang="en-US" altLang="zh-CN" sz="1600" dirty="0"/>
              <a:t>doing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comparison;</a:t>
            </a:r>
            <a:r>
              <a:rPr lang="zh-CN" altLang="en-US" sz="1600" dirty="0"/>
              <a:t> </a:t>
            </a:r>
            <a:endParaRPr lang="en-HK" altLang="zh-CN" sz="1600" dirty="0"/>
          </a:p>
          <a:p>
            <a:pPr algn="ctr"/>
            <a:endParaRPr lang="en-HK" altLang="zh-CN" sz="1600" dirty="0"/>
          </a:p>
          <a:p>
            <a:pPr algn="ctr"/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instruction</a:t>
            </a:r>
            <a:r>
              <a:rPr lang="zh-CN" altLang="en-US" sz="1600" dirty="0"/>
              <a:t> </a:t>
            </a:r>
            <a:r>
              <a:rPr lang="en-US" altLang="zh-CN" sz="1600" dirty="0"/>
              <a:t>actually</a:t>
            </a:r>
            <a:r>
              <a:rPr lang="zh-CN" altLang="en-US" sz="1600" dirty="0"/>
              <a:t> </a:t>
            </a:r>
            <a:r>
              <a:rPr lang="en-US" altLang="zh-CN" sz="1600" dirty="0"/>
              <a:t>compares</a:t>
            </a:r>
            <a:r>
              <a:rPr lang="zh-CN" altLang="en-US" sz="1600" dirty="0"/>
              <a:t> </a:t>
            </a:r>
            <a:r>
              <a:rPr lang="en-US" altLang="zh-CN" sz="1600" dirty="0"/>
              <a:t>[</a:t>
            </a:r>
            <a:r>
              <a:rPr lang="en-US" altLang="zh-CN" sz="1600" dirty="0" err="1"/>
              <a:t>RBP+local_c</a:t>
            </a:r>
            <a:r>
              <a:rPr lang="en-US" altLang="zh-CN" sz="1600" dirty="0"/>
              <a:t>]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0x1,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evaluates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true</a:t>
            </a:r>
          </a:p>
          <a:p>
            <a:pPr algn="ctr"/>
            <a:r>
              <a:rPr lang="en-US" altLang="zh-CN" sz="1600" dirty="0"/>
              <a:t>Let’s</a:t>
            </a:r>
            <a:r>
              <a:rPr lang="zh-CN" altLang="en-US" sz="1600" dirty="0"/>
              <a:t> </a:t>
            </a:r>
            <a:r>
              <a:rPr lang="en-US" altLang="zh-CN" sz="1600" dirty="0"/>
              <a:t>change</a:t>
            </a:r>
            <a:r>
              <a:rPr lang="zh-CN" altLang="en-US" sz="1600" dirty="0"/>
              <a:t> </a:t>
            </a:r>
            <a:r>
              <a:rPr lang="en-US" altLang="zh-CN" sz="1600" dirty="0"/>
              <a:t>this</a:t>
            </a:r>
            <a:r>
              <a:rPr lang="zh-CN" altLang="en-US" sz="1600" dirty="0"/>
              <a:t> </a:t>
            </a:r>
            <a:r>
              <a:rPr lang="en-US" altLang="zh-CN" sz="1600" dirty="0"/>
              <a:t>instruction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compares</a:t>
            </a:r>
            <a:r>
              <a:rPr lang="zh-CN" altLang="en-US" sz="1600" dirty="0"/>
              <a:t> </a:t>
            </a:r>
            <a:r>
              <a:rPr lang="en-US" altLang="zh-CN" sz="1600" dirty="0"/>
              <a:t>[</a:t>
            </a:r>
            <a:r>
              <a:rPr lang="en-US" altLang="zh-CN" sz="1600" dirty="0" err="1"/>
              <a:t>RBP+local_c</a:t>
            </a:r>
            <a:r>
              <a:rPr lang="en-US" altLang="zh-CN" sz="1600" dirty="0"/>
              <a:t>]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0x2;</a:t>
            </a:r>
            <a:r>
              <a:rPr lang="zh-CN" altLang="en-US" sz="1600" dirty="0"/>
              <a:t> </a:t>
            </a:r>
            <a:r>
              <a:rPr lang="en-US" altLang="zh-CN" sz="1600" dirty="0"/>
              <a:t>then</a:t>
            </a:r>
            <a:r>
              <a:rPr lang="zh-CN" altLang="en-US" sz="1600" dirty="0"/>
              <a:t> </a:t>
            </a:r>
            <a:r>
              <a:rPr lang="en-US" altLang="zh-CN" sz="1600" dirty="0"/>
              <a:t>it</a:t>
            </a:r>
            <a:r>
              <a:rPr lang="zh-CN" altLang="en-US" sz="1600" dirty="0"/>
              <a:t> </a:t>
            </a:r>
            <a:r>
              <a:rPr lang="en-US" altLang="zh-CN" sz="1600" dirty="0"/>
              <a:t>will</a:t>
            </a:r>
            <a:r>
              <a:rPr lang="zh-CN" altLang="en-US" sz="1600" dirty="0"/>
              <a:t> </a:t>
            </a:r>
            <a:r>
              <a:rPr lang="en-US" altLang="zh-CN" sz="1600" dirty="0"/>
              <a:t>evaluate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false</a:t>
            </a:r>
            <a:endParaRPr lang="en-US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D3A803-BE49-174A-9818-CFFBF244A3F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22910" y="1996751"/>
            <a:ext cx="656188" cy="1623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12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(1):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endParaRPr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5B18BE-204F-0D40-B043-A69148A15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7"/>
          <a:stretch/>
        </p:blipFill>
        <p:spPr>
          <a:xfrm>
            <a:off x="111968" y="1063378"/>
            <a:ext cx="5498970" cy="2218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86A325-0C5C-5C41-AFDB-F84010DCA3D7}"/>
              </a:ext>
            </a:extLst>
          </p:cNvPr>
          <p:cNvSpPr/>
          <p:nvPr/>
        </p:nvSpPr>
        <p:spPr>
          <a:xfrm>
            <a:off x="233265" y="1733325"/>
            <a:ext cx="3405674" cy="102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D3A803-BE49-174A-9818-CFFBF244A3F8}"/>
              </a:ext>
            </a:extLst>
          </p:cNvPr>
          <p:cNvCxnSpPr>
            <a:cxnSpLocks/>
            <a:stCxn id="7" idx="2"/>
            <a:endCxn id="12" idx="1"/>
          </p:cNvCxnSpPr>
          <p:nvPr/>
        </p:nvCxnSpPr>
        <p:spPr>
          <a:xfrm flipV="1">
            <a:off x="1936102" y="1733325"/>
            <a:ext cx="3978080" cy="10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98AE96-FA3F-7D45-9888-31809F470522}"/>
              </a:ext>
            </a:extLst>
          </p:cNvPr>
          <p:cNvSpPr txBox="1"/>
          <p:nvPr/>
        </p:nvSpPr>
        <p:spPr>
          <a:xfrm>
            <a:off x="5914182" y="1410159"/>
            <a:ext cx="2996553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Where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instruction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binary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file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disk?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1F9EF-9480-DA48-A88C-E482AEFB34E7}"/>
              </a:ext>
            </a:extLst>
          </p:cNvPr>
          <p:cNvSpPr txBox="1"/>
          <p:nvPr/>
        </p:nvSpPr>
        <p:spPr>
          <a:xfrm>
            <a:off x="3187829" y="3019461"/>
            <a:ext cx="5498971" cy="20313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What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know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now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“memory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address”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---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address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instruction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when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binary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loaded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into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memory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---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 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instruction: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0x4004fd;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altLang="zh-CN" sz="1800" dirty="0">
                <a:solidFill>
                  <a:srgbClr val="FF0000"/>
                </a:solidFill>
              </a:rPr>
              <a:t>What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need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location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instruction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binary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file,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namely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offset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this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instruction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to 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beginning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file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03B9A6-1E4E-7B4D-B914-8047548834EA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5937315" y="2056490"/>
            <a:ext cx="1475144" cy="96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11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(1):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endParaRPr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A35BCF-7ACC-0F42-BD06-4064BF537FCD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 flipV="1">
            <a:off x="4218376" y="1918525"/>
            <a:ext cx="353624" cy="7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4254500-7D28-FE40-8A3E-79D5F1C11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7098"/>
            <a:ext cx="9144000" cy="59836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124279B-C94E-1D41-B2FC-A0B2FA86EB53}"/>
              </a:ext>
            </a:extLst>
          </p:cNvPr>
          <p:cNvSpPr/>
          <p:nvPr/>
        </p:nvSpPr>
        <p:spPr>
          <a:xfrm>
            <a:off x="5449078" y="2992065"/>
            <a:ext cx="2369975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EC614D-0BC6-1740-915F-F49DB380E9BF}"/>
              </a:ext>
            </a:extLst>
          </p:cNvPr>
          <p:cNvSpPr/>
          <p:nvPr/>
        </p:nvSpPr>
        <p:spPr>
          <a:xfrm>
            <a:off x="7868817" y="2992065"/>
            <a:ext cx="1181877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DECE9C-8AF3-FA4A-9175-BB0C490DE16B}"/>
              </a:ext>
            </a:extLst>
          </p:cNvPr>
          <p:cNvSpPr/>
          <p:nvPr/>
        </p:nvSpPr>
        <p:spPr>
          <a:xfrm>
            <a:off x="121299" y="4036530"/>
            <a:ext cx="2960914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Memory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address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.text: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0x400400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8F0145-6252-5344-9616-27793B89D417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flipH="1">
            <a:off x="3082213" y="3466279"/>
            <a:ext cx="3551853" cy="80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AFD62C7-16F9-1C43-BB24-FDDEAB33D40C}"/>
              </a:ext>
            </a:extLst>
          </p:cNvPr>
          <p:cNvSpPr/>
          <p:nvPr/>
        </p:nvSpPr>
        <p:spPr>
          <a:xfrm>
            <a:off x="5226372" y="4027248"/>
            <a:ext cx="2369975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.text: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0x400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288CCE5-B728-E948-A400-7513FEC0F8BB}"/>
              </a:ext>
            </a:extLst>
          </p:cNvPr>
          <p:cNvCxnSpPr>
            <a:cxnSpLocks/>
            <a:stCxn id="28" idx="2"/>
            <a:endCxn id="35" idx="0"/>
          </p:cNvCxnSpPr>
          <p:nvPr/>
        </p:nvCxnSpPr>
        <p:spPr>
          <a:xfrm flipH="1">
            <a:off x="6411360" y="3466279"/>
            <a:ext cx="2048396" cy="560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E5E33BE-BAE3-0D40-AE5D-6C82EF96B27C}"/>
              </a:ext>
            </a:extLst>
          </p:cNvPr>
          <p:cNvSpPr/>
          <p:nvPr/>
        </p:nvSpPr>
        <p:spPr>
          <a:xfrm>
            <a:off x="121298" y="4590313"/>
            <a:ext cx="2960914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Memory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address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instruction: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0x4004fd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2F053C-12FE-0E4A-93E4-7F80749467DE}"/>
              </a:ext>
            </a:extLst>
          </p:cNvPr>
          <p:cNvSpPr/>
          <p:nvPr/>
        </p:nvSpPr>
        <p:spPr>
          <a:xfrm>
            <a:off x="3592286" y="4656974"/>
            <a:ext cx="5430416" cy="474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.text: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0x4004fd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0x400400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0x400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0x4fd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89C66F-0114-FE4E-9108-AD73A93CECB9}"/>
              </a:ext>
            </a:extLst>
          </p:cNvPr>
          <p:cNvCxnSpPr>
            <a:cxnSpLocks/>
            <a:stCxn id="30" idx="3"/>
            <a:endCxn id="42" idx="1"/>
          </p:cNvCxnSpPr>
          <p:nvPr/>
        </p:nvCxnSpPr>
        <p:spPr>
          <a:xfrm>
            <a:off x="3082213" y="4273637"/>
            <a:ext cx="510073" cy="62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C74E8C8-5D44-4A49-89EF-52880ED8A43F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3082212" y="4827420"/>
            <a:ext cx="510074" cy="6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1ADB08-629D-8748-BCEB-8BE5F1B85268}"/>
              </a:ext>
            </a:extLst>
          </p:cNvPr>
          <p:cNvCxnSpPr>
            <a:cxnSpLocks/>
            <a:stCxn id="35" idx="2"/>
            <a:endCxn id="42" idx="0"/>
          </p:cNvCxnSpPr>
          <p:nvPr/>
        </p:nvCxnSpPr>
        <p:spPr>
          <a:xfrm flipH="1">
            <a:off x="6307494" y="4501462"/>
            <a:ext cx="103866" cy="15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Table&#10;&#10;Description automatically generated">
            <a:extLst>
              <a:ext uri="{FF2B5EF4-FFF2-40B4-BE49-F238E27FC236}">
                <a16:creationId xmlns:a16="http://schemas.microsoft.com/office/drawing/2014/main" id="{D601ABEA-2FE8-6A40-8DEC-A54192930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7366"/>
            <a:ext cx="4218376" cy="172953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F2F8B64E-7DE1-CD43-A86B-0F23D257049A}"/>
              </a:ext>
            </a:extLst>
          </p:cNvPr>
          <p:cNvSpPr/>
          <p:nvPr/>
        </p:nvSpPr>
        <p:spPr>
          <a:xfrm>
            <a:off x="4572000" y="935180"/>
            <a:ext cx="4572000" cy="1966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ELF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gives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mapping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between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memory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address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offset,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granularity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section;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HK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We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know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first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byte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each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section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each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instruction,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memory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address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given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disassembler;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figure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offset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between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instruction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begin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corresponding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section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based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their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memory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addresses.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Now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calculate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offset.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9706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ashvili 2017.08b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ashvili 2017.08b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4548</TotalTime>
  <Words>1813</Words>
  <Application>Microsoft Macintosh PowerPoint</Application>
  <PresentationFormat>On-screen Show (16:9)</PresentationFormat>
  <Paragraphs>207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Times New Roman</vt:lpstr>
      <vt:lpstr>Oswald</vt:lpstr>
      <vt:lpstr>Arial</vt:lpstr>
      <vt:lpstr>Consolas</vt:lpstr>
      <vt:lpstr>Tahoma</vt:lpstr>
      <vt:lpstr>Roboto Light</vt:lpstr>
      <vt:lpstr>Roboto</vt:lpstr>
      <vt:lpstr>Slideashvili 2017.08b</vt:lpstr>
      <vt:lpstr>Slideashvili 2017.08b</vt:lpstr>
      <vt:lpstr>PowerPoint Presentation</vt:lpstr>
      <vt:lpstr>What is binary re-write</vt:lpstr>
      <vt:lpstr>Why binary re-write</vt:lpstr>
      <vt:lpstr>How to do binary rewrite</vt:lpstr>
      <vt:lpstr>Static binary rewrite: workflow</vt:lpstr>
      <vt:lpstr>Static binary rewrite (1): modify a single instruction</vt:lpstr>
      <vt:lpstr>Static binary rewrite (1): modify a single instruction</vt:lpstr>
      <vt:lpstr>Static binary rewrite (1): modify a single instruction</vt:lpstr>
      <vt:lpstr>Static binary rewrite (1): modify a single instruction</vt:lpstr>
      <vt:lpstr>Static binary rewrite (1): modify a single instruction</vt:lpstr>
      <vt:lpstr>Static binary rewrite (1): modify a single instruction</vt:lpstr>
      <vt:lpstr>Static binary rewrite (1): modify a single instruction</vt:lpstr>
      <vt:lpstr>Static binary rewrite (1): modify a single instruction</vt:lpstr>
      <vt:lpstr>Static binary rewrite (1): modify a single instruction</vt:lpstr>
      <vt:lpstr>Static binary rewrite (2): modify a group of instructions</vt:lpstr>
      <vt:lpstr>Static binary rewrite (3): modify some pieces of data</vt:lpstr>
      <vt:lpstr>Static binary rewrite (3): modify some data</vt:lpstr>
      <vt:lpstr>Static binary rewrite (3): modify some data</vt:lpstr>
      <vt:lpstr>Static binary rewrite (3): modify some data</vt:lpstr>
      <vt:lpstr>Static binary rewrite (3): modify some data</vt:lpstr>
      <vt:lpstr>Static binary rewrite (3): modify some data</vt:lpstr>
      <vt:lpstr>Static binary rewrite (3): modify some data</vt:lpstr>
      <vt:lpstr>Application of binary rewrite: Binary code obfuscation</vt:lpstr>
      <vt:lpstr>Obfuscation: an example</vt:lpstr>
      <vt:lpstr>There are many categories of obfuscation techniques</vt:lpstr>
      <vt:lpstr>Obfuscation (1): Insert extra but zero-effect code </vt:lpstr>
      <vt:lpstr>Obfuscation (2): Creating more branches</vt:lpstr>
      <vt:lpstr>Obfuscation (4): Hiding library functions</vt:lpstr>
      <vt:lpstr>Obfuscation (5): Complicate the logic</vt:lpstr>
      <vt:lpstr>Obfuscation (5): Compressing or even encrypting the original code</vt:lpstr>
      <vt:lpstr>Obfuscation (5): Compressing or even encrypting the original code</vt:lpstr>
      <vt:lpstr>Obfuscation (5): Compressing or even encrypting the original code (an example)</vt:lpstr>
      <vt:lpstr>Obfuscation (5): Compressing or even encrypting the original code</vt:lpstr>
      <vt:lpstr>Obfuscation (6): Anti-debugging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pwn.college: Reversing</dc:title>
  <cp:lastModifiedBy>Jun Xu</cp:lastModifiedBy>
  <cp:revision>480</cp:revision>
  <dcterms:modified xsi:type="dcterms:W3CDTF">2021-10-13T20:31:41Z</dcterms:modified>
</cp:coreProperties>
</file>